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258" r:id="rId6"/>
    <p:sldId id="285" r:id="rId7"/>
    <p:sldId id="286" r:id="rId8"/>
    <p:sldId id="296" r:id="rId9"/>
    <p:sldId id="298" r:id="rId10"/>
    <p:sldId id="289" r:id="rId11"/>
    <p:sldId id="295" r:id="rId12"/>
    <p:sldId id="329" r:id="rId13"/>
    <p:sldId id="290" r:id="rId14"/>
    <p:sldId id="291" r:id="rId15"/>
    <p:sldId id="292" r:id="rId16"/>
    <p:sldId id="330" r:id="rId17"/>
    <p:sldId id="331" r:id="rId18"/>
    <p:sldId id="327" r:id="rId19"/>
    <p:sldId id="256" r:id="rId20"/>
    <p:sldId id="274" r:id="rId21"/>
    <p:sldId id="275" r:id="rId22"/>
    <p:sldId id="276" r:id="rId23"/>
    <p:sldId id="257" r:id="rId24"/>
    <p:sldId id="261" r:id="rId25"/>
    <p:sldId id="259" r:id="rId26"/>
    <p:sldId id="260" r:id="rId27"/>
    <p:sldId id="262" r:id="rId28"/>
    <p:sldId id="263" r:id="rId29"/>
    <p:sldId id="264" r:id="rId30"/>
    <p:sldId id="265" r:id="rId31"/>
    <p:sldId id="266" r:id="rId32"/>
    <p:sldId id="267" r:id="rId33"/>
    <p:sldId id="268" r:id="rId34"/>
    <p:sldId id="269" r:id="rId35"/>
    <p:sldId id="271" r:id="rId36"/>
    <p:sldId id="272" r:id="rId37"/>
    <p:sldId id="273" r:id="rId38"/>
    <p:sldId id="277" r:id="rId39"/>
    <p:sldId id="278" r:id="rId40"/>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38A0D-E0A7-4932-954B-A979AC3AD735}" v="7" dt="2024-06-25T17:58:42.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9" autoAdjust="0"/>
    <p:restoredTop sz="94694"/>
  </p:normalViewPr>
  <p:slideViewPr>
    <p:cSldViewPr snapToGrid="0">
      <p:cViewPr varScale="1">
        <p:scale>
          <a:sx n="121" d="100"/>
          <a:sy n="121"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A5C20BB3-3CCB-4FE5-991B-82F6BCB48AF3}" type="datetimeFigureOut">
              <a:rPr lang="en-US" smtClean="0"/>
              <a:t>6/27/24</a:t>
            </a:fld>
            <a:endParaRPr lang="en-US"/>
          </a:p>
        </p:txBody>
      </p:sp>
      <p:sp>
        <p:nvSpPr>
          <p:cNvPr id="4" name="Slide Image Placeholder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45896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415927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13705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386665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155024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71703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151468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399067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24518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100195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19360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C1621F4D-713F-4DFA-8FBD-CBAAC02EA1D9}" type="datetime1">
              <a:rPr lang="en-US" smtClean="0"/>
              <a:t>6/27/24</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r>
              <a:rPr lang="it-IT"/>
              <a:t>Bobbie Cheema-Grubb 24 June 2020</a:t>
            </a:r>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0C44FBD6-31D0-401A-8DA7-2F0D631243C5}" type="datetime1">
              <a:rPr lang="en-US" smtClean="0"/>
              <a:t>6/27/24</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r>
              <a:rPr lang="it-IT"/>
              <a:t>Bobbie Cheema-Grubb 24 June 2020</a:t>
            </a:r>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0F658CB6-D2AC-4C0F-A399-441B9C8484CD}" type="datetime1">
              <a:rPr lang="en-US" smtClean="0"/>
              <a:t>6/27/24</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r>
              <a:rPr lang="it-IT"/>
              <a:t>Bobbie Cheema-Grubb 24 June 2020</a:t>
            </a:r>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F13917B-42EB-47B6-A7A8-27E51132810C}" type="datetime1">
              <a:rPr lang="en-US" smtClean="0"/>
              <a:t>6/27/24</a:t>
            </a:fld>
            <a:endParaRPr lang="en-US"/>
          </a:p>
        </p:txBody>
      </p:sp>
      <p:sp>
        <p:nvSpPr>
          <p:cNvPr id="5" name="Footer Placeholder 4"/>
          <p:cNvSpPr>
            <a:spLocks noGrp="1"/>
          </p:cNvSpPr>
          <p:nvPr>
            <p:ph type="ftr" sz="quarter" idx="11"/>
          </p:nvPr>
        </p:nvSpPr>
        <p:spPr/>
        <p:txBody>
          <a:bodyPr/>
          <a:lstStyle/>
          <a:p>
            <a:r>
              <a:rPr lang="it-IT"/>
              <a:t>Bobbie Cheema-Grubb 24 June 2020</a:t>
            </a:r>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8F797D6-90CD-4D2A-8C64-F89ED676B3B9}" type="datetimeFigureOut">
              <a:rPr lang="en-GB" smtClean="0"/>
              <a:t>27/06/2024</a:t>
            </a:fld>
            <a:endParaRPr lang="en-GB"/>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C9A4296F-7FB6-413B-8861-7A04BEED14F4}" type="slidenum">
              <a:rPr lang="en-GB" smtClean="0"/>
              <a:t>‹#›</a:t>
            </a:fld>
            <a:endParaRPr lang="en-GB"/>
          </a:p>
        </p:txBody>
      </p:sp>
    </p:spTree>
    <p:extLst>
      <p:ext uri="{BB962C8B-B14F-4D97-AF65-F5344CB8AC3E}">
        <p14:creationId xmlns:p14="http://schemas.microsoft.com/office/powerpoint/2010/main" val="141703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F6DBB0CF-0D53-4090-BC7C-736223C2E367}" type="datetime1">
              <a:rPr lang="en-US" smtClean="0"/>
              <a:t>6/27/24</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r>
              <a:rPr lang="it-IT"/>
              <a:t>Bobbie Cheema-Grubb 24 June 2020</a:t>
            </a:r>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4F68FB72-8E03-45C0-9E06-896628064BB0}" type="datetime1">
              <a:rPr lang="en-US" smtClean="0"/>
              <a:t>6/27/24</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r>
              <a:rPr lang="it-IT"/>
              <a:t>Bobbie Cheema-Grubb 24 June 2020</a:t>
            </a:r>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EF403D03-BE3E-465F-83D4-4413CF541546}" type="datetime1">
              <a:rPr lang="en-US" smtClean="0"/>
              <a:t>6/27/24</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r>
              <a:rPr lang="it-IT"/>
              <a:t>Bobbie Cheema-Grubb 24 June 2020</a:t>
            </a:r>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7BA4CAFE-B326-4F44-B779-A291036608F3}" type="datetime1">
              <a:rPr lang="en-US" smtClean="0"/>
              <a:t>6/27/24</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r>
              <a:rPr lang="it-IT"/>
              <a:t>Bobbie Cheema-Grubb 24 June 2020</a:t>
            </a:r>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E3B83471-A553-42E8-8C79-3F1BAA97C0FD}" type="datetime1">
              <a:rPr lang="en-US" smtClean="0"/>
              <a:t>6/27/24</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r>
              <a:rPr lang="it-IT"/>
              <a:t>Bobbie Cheema-Grubb 24 June 2020</a:t>
            </a:r>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681A0040-E1D3-452E-A65B-77965968E5A4}" type="datetime1">
              <a:rPr lang="en-US" smtClean="0"/>
              <a:t>6/27/24</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r>
              <a:rPr lang="it-IT"/>
              <a:t>Bobbie Cheema-Grubb 24 June 2020</a:t>
            </a:r>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4851A8A4-EA9E-485B-AB91-CB5253C9BB71}" type="datetime1">
              <a:rPr lang="en-US" smtClean="0"/>
              <a:t>6/27/24</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r>
              <a:rPr lang="it-IT"/>
              <a:t>Bobbie Cheema-Grubb 24 June 2020</a:t>
            </a:r>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D8663FBC-CA80-4FEB-A59F-E1C18A89DA4D}" type="datetime1">
              <a:rPr lang="en-US" smtClean="0"/>
              <a:t>6/27/24</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r>
              <a:rPr lang="it-IT"/>
              <a:t>Bobbie Cheema-Grubb 24 June 2020</a:t>
            </a:r>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64AD8-97B2-4B21-B9EA-57AAA332BB8D}" type="datetime1">
              <a:rPr lang="en-US" smtClean="0"/>
              <a:t>6/27/24</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Bobbie Cheema-Grubb 24 June 2020</a:t>
            </a:r>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202236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0601F-A72B-4020-8A5E-5823BC5852A5}" type="datetime1">
              <a:rPr lang="en-US" smtClean="0"/>
              <a:t>6/27/24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Bobbie Cheema-Grubb 24 June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lawyer-attorney-barrister-judge-28838/" TargetMode="External"/><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no/photo/936554" TargetMode="External"/><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piqsels.com/en/public-domain-photo-ordzf"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ady Justice"/>
          <p:cNvPicPr>
            <a:picLocks noChangeAspect="1"/>
          </p:cNvPicPr>
          <p:nvPr/>
        </p:nvPicPr>
        <p:blipFill rotWithShape="1">
          <a:blip r:embed="rId3">
            <a:extLst>
              <a:ext uri="{28A0092B-C50C-407E-A947-70E740481C1C}">
                <a14:useLocalDpi xmlns:a14="http://schemas.microsoft.com/office/drawing/2010/main" val="0"/>
              </a:ext>
            </a:extLst>
          </a:blip>
          <a:srcRect t="10570" r="1" b="5134"/>
          <a:stretch/>
        </p:blipFill>
        <p:spPr>
          <a:xfrm>
            <a:off x="20" y="10"/>
            <a:ext cx="4637226" cy="6857990"/>
          </a:xfrm>
          <a:prstGeom prst="rect">
            <a:avLst/>
          </a:prstGeom>
        </p:spPr>
      </p:pic>
      <p:sp>
        <p:nvSpPr>
          <p:cNvPr id="28" name="Rectangle 1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77328" y="640081"/>
            <a:ext cx="6274591" cy="5367866"/>
          </a:xfrm>
        </p:spPr>
        <p:txBody>
          <a:bodyPr>
            <a:normAutofit/>
          </a:bodyPr>
          <a:lstStyle/>
          <a:p>
            <a:r>
              <a:rPr lang="en-US" sz="6600" dirty="0">
                <a:solidFill>
                  <a:schemeClr val="bg1"/>
                </a:solidFill>
              </a:rPr>
              <a:t>WRITTEN ADVOCACY</a:t>
            </a:r>
            <a:br>
              <a:rPr lang="en-US" sz="6600" dirty="0">
                <a:solidFill>
                  <a:schemeClr val="bg1"/>
                </a:solidFill>
              </a:rPr>
            </a:br>
            <a:br>
              <a:rPr lang="en-US" sz="6600" dirty="0">
                <a:solidFill>
                  <a:schemeClr val="bg1"/>
                </a:solidFill>
              </a:rPr>
            </a:br>
            <a:r>
              <a:rPr lang="en-US" sz="4000" dirty="0">
                <a:solidFill>
                  <a:schemeClr val="bg1"/>
                </a:solidFill>
              </a:rPr>
              <a:t>Criminal Bar Association</a:t>
            </a:r>
            <a:br>
              <a:rPr lang="en-US" sz="4000" dirty="0">
                <a:solidFill>
                  <a:schemeClr val="bg1"/>
                </a:solidFill>
              </a:rPr>
            </a:br>
            <a:r>
              <a:rPr lang="en-US" sz="4000" dirty="0">
                <a:solidFill>
                  <a:schemeClr val="bg1"/>
                </a:solidFill>
              </a:rPr>
              <a:t> Young Bar</a:t>
            </a:r>
            <a:br>
              <a:rPr lang="en-US" sz="4000" dirty="0">
                <a:solidFill>
                  <a:schemeClr val="bg1"/>
                </a:solidFill>
              </a:rPr>
            </a:br>
            <a:br>
              <a:rPr lang="en-US" sz="4000" dirty="0">
                <a:solidFill>
                  <a:schemeClr val="bg1"/>
                </a:solidFill>
              </a:rPr>
            </a:br>
            <a:r>
              <a:rPr lang="en-US" sz="2200" dirty="0">
                <a:solidFill>
                  <a:schemeClr val="bg1"/>
                </a:solidFill>
              </a:rPr>
              <a:t>26 June 2024  </a:t>
            </a:r>
            <a:br>
              <a:rPr lang="en-US" sz="2200" dirty="0">
                <a:solidFill>
                  <a:schemeClr val="bg1"/>
                </a:solidFill>
              </a:rPr>
            </a:br>
            <a:endParaRPr lang="en-US" sz="2200" dirty="0">
              <a:solidFill>
                <a:schemeClr val="bg1"/>
              </a:solidFill>
            </a:endParaRPr>
          </a:p>
        </p:txBody>
      </p:sp>
      <p:sp>
        <p:nvSpPr>
          <p:cNvPr id="3" name="Content Placeholder 2"/>
          <p:cNvSpPr>
            <a:spLocks noGrp="1"/>
          </p:cNvSpPr>
          <p:nvPr>
            <p:ph type="subTitle" idx="1"/>
          </p:nvPr>
        </p:nvSpPr>
        <p:spPr>
          <a:xfrm>
            <a:off x="5179004" y="6973557"/>
            <a:ext cx="6274592" cy="2061645"/>
          </a:xfrm>
        </p:spPr>
        <p:txBody>
          <a:bodyPr>
            <a:normAutofit/>
          </a:bodyPr>
          <a:lstStyle/>
          <a:p>
            <a:pPr algn="l"/>
            <a:endParaRPr lang="en-GB" dirty="0">
              <a:solidFill>
                <a:schemeClr val="bg1"/>
              </a:solidFill>
            </a:endParaRPr>
          </a:p>
        </p:txBody>
      </p:sp>
    </p:spTree>
    <p:extLst>
      <p:ext uri="{BB962C8B-B14F-4D97-AF65-F5344CB8AC3E}">
        <p14:creationId xmlns:p14="http://schemas.microsoft.com/office/powerpoint/2010/main" val="4135517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16EE138-DE7C-424B-8C49-0E3CACA0FF2C}"/>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solidFill>
                  <a:srgbClr val="FFFFFF"/>
                </a:solidFill>
                <a:latin typeface="+mj-lt"/>
                <a:cs typeface="+mj-cs"/>
              </a:rPr>
              <a:t>The Defence Response</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6A714591-168D-4B7C-B7CD-EBA3347CD78F}"/>
              </a:ext>
            </a:extLst>
          </p:cNvPr>
          <p:cNvSpPr>
            <a:spLocks noGrp="1"/>
          </p:cNvSpPr>
          <p:nvPr>
            <p:ph idx="1"/>
          </p:nvPr>
        </p:nvSpPr>
        <p:spPr>
          <a:xfrm>
            <a:off x="1367624" y="2490436"/>
            <a:ext cx="9708995" cy="3567173"/>
          </a:xfrm>
        </p:spPr>
        <p:txBody>
          <a:bodyPr vert="horz" lIns="91440" tIns="45720" rIns="91440" bIns="45720" rtlCol="0" anchor="ctr">
            <a:normAutofit fontScale="92500" lnSpcReduction="10000"/>
          </a:bodyPr>
          <a:lstStyle/>
          <a:p>
            <a:r>
              <a:rPr lang="en-US" sz="2000" dirty="0">
                <a:solidFill>
                  <a:schemeClr val="tx1"/>
                </a:solidFill>
                <a:latin typeface="+mn-lt"/>
                <a:cs typeface="+mn-cs"/>
              </a:rPr>
              <a:t>Eight sides. Starting with </a:t>
            </a:r>
            <a:r>
              <a:rPr lang="en-US" sz="2000" dirty="0">
                <a:solidFill>
                  <a:srgbClr val="FF0000"/>
                </a:solidFill>
                <a:latin typeface="+mn-lt"/>
                <a:cs typeface="+mn-cs"/>
              </a:rPr>
              <a:t>a brief summary </a:t>
            </a:r>
            <a:r>
              <a:rPr lang="en-US" sz="2000" dirty="0">
                <a:solidFill>
                  <a:schemeClr val="tx1"/>
                </a:solidFill>
                <a:latin typeface="+mn-lt"/>
                <a:cs typeface="+mn-cs"/>
              </a:rPr>
              <a:t>of what the prosecution applied to do.</a:t>
            </a:r>
          </a:p>
          <a:p>
            <a:r>
              <a:rPr lang="en-US" sz="2000" dirty="0">
                <a:solidFill>
                  <a:schemeClr val="tx1"/>
                </a:solidFill>
                <a:latin typeface="+mn-lt"/>
                <a:cs typeface="+mn-cs"/>
              </a:rPr>
              <a:t>Defence </a:t>
            </a:r>
            <a:r>
              <a:rPr lang="en-US" sz="2000" dirty="0">
                <a:solidFill>
                  <a:srgbClr val="FF0000"/>
                </a:solidFill>
                <a:latin typeface="+mn-lt"/>
                <a:cs typeface="+mn-cs"/>
              </a:rPr>
              <a:t>submissions in bullet points A-F </a:t>
            </a:r>
            <a:r>
              <a:rPr lang="en-US" sz="2000" dirty="0">
                <a:solidFill>
                  <a:schemeClr val="tx1"/>
                </a:solidFill>
                <a:latin typeface="+mn-lt"/>
                <a:cs typeface="+mn-cs"/>
              </a:rPr>
              <a:t>(one or two sentences for each.)</a:t>
            </a:r>
          </a:p>
          <a:p>
            <a:r>
              <a:rPr lang="en-US" sz="2000" dirty="0">
                <a:solidFill>
                  <a:schemeClr val="tx1"/>
                </a:solidFill>
                <a:latin typeface="+mn-lt"/>
                <a:cs typeface="+mn-cs"/>
              </a:rPr>
              <a:t>Then each submission expanded in turn with extracts of images from the download included to demonstrate the context, the fact that other prisoners were using the phone at times (so they may have downloaded the images not him) and to demonstrate the lack of positive metadata-type evidence of how the images arrived on the phone.</a:t>
            </a:r>
          </a:p>
          <a:p>
            <a:r>
              <a:rPr lang="en-US" sz="2000" dirty="0">
                <a:solidFill>
                  <a:schemeClr val="tx1"/>
                </a:solidFill>
                <a:latin typeface="+mn-lt"/>
                <a:cs typeface="+mn-cs"/>
              </a:rPr>
              <a:t>The defence explained how the </a:t>
            </a:r>
            <a:r>
              <a:rPr lang="en-US" sz="2000" dirty="0">
                <a:solidFill>
                  <a:srgbClr val="FF0000"/>
                </a:solidFill>
                <a:latin typeface="+mn-lt"/>
                <a:cs typeface="+mn-cs"/>
              </a:rPr>
              <a:t>prosecution understanding of the defence case was misconceived </a:t>
            </a:r>
            <a:r>
              <a:rPr lang="en-US" sz="2000" dirty="0">
                <a:solidFill>
                  <a:schemeClr val="tx1"/>
                </a:solidFill>
                <a:latin typeface="+mn-lt"/>
                <a:cs typeface="+mn-cs"/>
              </a:rPr>
              <a:t>by quoting from the Defence Statement. Reference was made to two cases briefly pointing out that although relevant to the circumstances in the instant case the authorities suggested that evidence of past association with firearms might be admissible but did not consider evidence of subsequent association with firearms. This was a tenable argument for distinguishing the relative positions. </a:t>
            </a:r>
          </a:p>
        </p:txBody>
      </p:sp>
      <p:sp>
        <p:nvSpPr>
          <p:cNvPr id="4" name="Footer Placeholder 3">
            <a:extLst>
              <a:ext uri="{FF2B5EF4-FFF2-40B4-BE49-F238E27FC236}">
                <a16:creationId xmlns:a16="http://schemas.microsoft.com/office/drawing/2014/main" id="{64A68520-2B79-4E7A-9A40-049D0EC808F5}"/>
              </a:ext>
            </a:extLst>
          </p:cNvPr>
          <p:cNvSpPr>
            <a:spLocks noGrp="1"/>
          </p:cNvSpPr>
          <p:nvPr>
            <p:ph type="ftr" sz="quarter" idx="11"/>
          </p:nvPr>
        </p:nvSpPr>
        <p:spPr/>
        <p:txBody>
          <a:bodyPr/>
          <a:lstStyle/>
          <a:p>
            <a:r>
              <a:rPr lang="it-IT" dirty="0"/>
              <a:t>Bobbie Cheema-Grubb J 26 June 2024</a:t>
            </a:r>
            <a:endParaRPr lang="en-US" dirty="0"/>
          </a:p>
        </p:txBody>
      </p:sp>
    </p:spTree>
    <p:extLst>
      <p:ext uri="{BB962C8B-B14F-4D97-AF65-F5344CB8AC3E}">
        <p14:creationId xmlns:p14="http://schemas.microsoft.com/office/powerpoint/2010/main" val="370900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289DB29-0688-4F31-AC7E-21FF47CFE60F}"/>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solidFill>
                  <a:srgbClr val="FFFFFF"/>
                </a:solidFill>
                <a:latin typeface="+mj-lt"/>
                <a:cs typeface="+mj-cs"/>
              </a:rPr>
              <a:t>The Ruling</a:t>
            </a:r>
            <a:r>
              <a:rPr lang="en-US" sz="4000" kern="1200" dirty="0">
                <a:solidFill>
                  <a:srgbClr val="FFFFFF"/>
                </a:solidFill>
                <a:latin typeface="+mj-lt"/>
                <a:ea typeface="+mj-ea"/>
                <a:cs typeface="+mj-cs"/>
              </a:rPr>
              <a:t> </a:t>
            </a:r>
          </a:p>
        </p:txBody>
      </p:sp>
      <p:sp>
        <p:nvSpPr>
          <p:cNvPr id="3" name="Content Placeholder 2">
            <a:extLst>
              <a:ext uri="{FF2B5EF4-FFF2-40B4-BE49-F238E27FC236}">
                <a16:creationId xmlns:a16="http://schemas.microsoft.com/office/drawing/2014/main" id="{B2A97284-78E7-48EA-A22B-2A33E0C650FD}"/>
              </a:ext>
            </a:extLst>
          </p:cNvPr>
          <p:cNvSpPr>
            <a:spLocks noGrp="1"/>
          </p:cNvSpPr>
          <p:nvPr>
            <p:ph idx="1"/>
          </p:nvPr>
        </p:nvSpPr>
        <p:spPr>
          <a:xfrm>
            <a:off x="1367624" y="2490436"/>
            <a:ext cx="9708995" cy="3567173"/>
          </a:xfrm>
        </p:spPr>
        <p:txBody>
          <a:bodyPr vert="horz" lIns="91440" tIns="45720" rIns="91440" bIns="45720" rtlCol="0" anchor="ctr">
            <a:normAutofit fontScale="92500" lnSpcReduction="10000"/>
          </a:bodyPr>
          <a:lstStyle/>
          <a:p>
            <a:endParaRPr lang="en-US" sz="2400" dirty="0">
              <a:solidFill>
                <a:schemeClr val="tx1"/>
              </a:solidFill>
              <a:latin typeface="+mn-lt"/>
              <a:cs typeface="+mn-cs"/>
            </a:endParaRPr>
          </a:p>
          <a:p>
            <a:r>
              <a:rPr lang="en-US" sz="2400" dirty="0">
                <a:solidFill>
                  <a:schemeClr val="tx1"/>
                </a:solidFill>
                <a:latin typeface="+mn-lt"/>
                <a:cs typeface="+mn-cs"/>
              </a:rPr>
              <a:t>I allowed the evidence in. My ruling was given immediately after the oral argument because I had been able to draft it in advance from the respective skeleton arguments and added to it as I heard the oral argument. </a:t>
            </a:r>
          </a:p>
          <a:p>
            <a:r>
              <a:rPr lang="en-US" sz="2400" dirty="0">
                <a:solidFill>
                  <a:schemeClr val="tx1"/>
                </a:solidFill>
                <a:latin typeface="+mn-lt"/>
                <a:cs typeface="+mn-cs"/>
              </a:rPr>
              <a:t>My 14 paragraphs quoted from both the pros and def skeleton arguments in turn. The oral arguments fitted into the structure I had drafted because they were founded on the written submissions and both leading counsel sought to respond to what the other had put in writing. </a:t>
            </a:r>
          </a:p>
          <a:p>
            <a:r>
              <a:rPr lang="en-US" sz="2400" dirty="0">
                <a:solidFill>
                  <a:schemeClr val="tx1"/>
                </a:solidFill>
                <a:latin typeface="+mn-lt"/>
                <a:cs typeface="+mn-cs"/>
              </a:rPr>
              <a:t>I was able to quote the defence arguments A-F (as expanded orally) and give my conclusions in turn. </a:t>
            </a:r>
          </a:p>
          <a:p>
            <a:endParaRPr lang="en-GB" sz="1800" i="1"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endParaRPr lang="en-US" sz="2400" dirty="0">
              <a:solidFill>
                <a:schemeClr val="tx1"/>
              </a:solidFill>
              <a:latin typeface="+mn-lt"/>
              <a:cs typeface="+mn-cs"/>
            </a:endParaRPr>
          </a:p>
          <a:p>
            <a:pPr marL="0"/>
            <a:endParaRPr lang="en-US" sz="2400" dirty="0">
              <a:solidFill>
                <a:schemeClr val="tx1"/>
              </a:solidFill>
              <a:latin typeface="+mn-lt"/>
              <a:cs typeface="+mn-cs"/>
            </a:endParaRPr>
          </a:p>
        </p:txBody>
      </p:sp>
      <p:sp>
        <p:nvSpPr>
          <p:cNvPr id="4" name="Footer Placeholder 3">
            <a:extLst>
              <a:ext uri="{FF2B5EF4-FFF2-40B4-BE49-F238E27FC236}">
                <a16:creationId xmlns:a16="http://schemas.microsoft.com/office/drawing/2014/main" id="{F0D572D9-531E-4FE4-B8F0-199AC8BBEF12}"/>
              </a:ext>
            </a:extLst>
          </p:cNvPr>
          <p:cNvSpPr>
            <a:spLocks noGrp="1"/>
          </p:cNvSpPr>
          <p:nvPr>
            <p:ph type="ftr" sz="quarter" idx="11"/>
          </p:nvPr>
        </p:nvSpPr>
        <p:spPr/>
        <p:txBody>
          <a:bodyPr/>
          <a:lstStyle/>
          <a:p>
            <a:r>
              <a:rPr lang="it-IT" dirty="0"/>
              <a:t>Bobbie Cheema-Grubb 26 June 2024</a:t>
            </a:r>
            <a:endParaRPr lang="en-US" dirty="0"/>
          </a:p>
        </p:txBody>
      </p:sp>
    </p:spTree>
    <p:extLst>
      <p:ext uri="{BB962C8B-B14F-4D97-AF65-F5344CB8AC3E}">
        <p14:creationId xmlns:p14="http://schemas.microsoft.com/office/powerpoint/2010/main" val="410736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289DB29-0688-4F31-AC7E-21FF47CFE60F}"/>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solidFill>
                  <a:srgbClr val="FFFFFF"/>
                </a:solidFill>
                <a:latin typeface="+mj-lt"/>
                <a:cs typeface="+mj-cs"/>
              </a:rPr>
              <a:t>The Ruling</a:t>
            </a:r>
            <a:r>
              <a:rPr lang="en-US" sz="4000" kern="1200" dirty="0">
                <a:solidFill>
                  <a:srgbClr val="FFFFFF"/>
                </a:solidFill>
                <a:latin typeface="+mj-lt"/>
                <a:ea typeface="+mj-ea"/>
                <a:cs typeface="+mj-cs"/>
              </a:rPr>
              <a:t> </a:t>
            </a:r>
          </a:p>
        </p:txBody>
      </p:sp>
      <p:sp>
        <p:nvSpPr>
          <p:cNvPr id="3" name="Content Placeholder 2">
            <a:extLst>
              <a:ext uri="{FF2B5EF4-FFF2-40B4-BE49-F238E27FC236}">
                <a16:creationId xmlns:a16="http://schemas.microsoft.com/office/drawing/2014/main" id="{B2A97284-78E7-48EA-A22B-2A33E0C650FD}"/>
              </a:ext>
            </a:extLst>
          </p:cNvPr>
          <p:cNvSpPr>
            <a:spLocks noGrp="1"/>
          </p:cNvSpPr>
          <p:nvPr>
            <p:ph idx="1"/>
          </p:nvPr>
        </p:nvSpPr>
        <p:spPr>
          <a:xfrm>
            <a:off x="1367624" y="2490436"/>
            <a:ext cx="9708995" cy="3788444"/>
          </a:xfrm>
        </p:spPr>
        <p:txBody>
          <a:bodyPr vert="horz" lIns="91440" tIns="45720" rIns="91440" bIns="45720" rtlCol="0" anchor="ctr">
            <a:normAutofit fontScale="62500" lnSpcReduction="20000"/>
          </a:bodyPr>
          <a:lstStyle/>
          <a:p>
            <a:endParaRPr lang="en-US" sz="2400" dirty="0">
              <a:solidFill>
                <a:schemeClr val="tx1"/>
              </a:solidFill>
              <a:latin typeface="+mn-lt"/>
              <a:cs typeface="+mn-cs"/>
            </a:endParaRPr>
          </a:p>
          <a:p>
            <a:r>
              <a:rPr lang="en-US" sz="2900" dirty="0">
                <a:solidFill>
                  <a:schemeClr val="tx1"/>
                </a:solidFill>
                <a:latin typeface="+mn-lt"/>
                <a:cs typeface="+mn-cs"/>
              </a:rPr>
              <a:t>My main conclusions were in three paragraphs, two of which read as follows:</a:t>
            </a:r>
          </a:p>
          <a:p>
            <a:r>
              <a:rPr lang="en-GB" sz="2900" i="1" dirty="0">
                <a:solidFill>
                  <a:srgbClr val="FF0000"/>
                </a:solidFill>
                <a:effectLst/>
                <a:latin typeface="Arial" panose="020B0604020202020204" pitchFamily="34" charset="0"/>
                <a:ea typeface="Georgia" panose="02040502050405020303" pitchFamily="18" charset="0"/>
                <a:cs typeface="Georgia" panose="02040502050405020303" pitchFamily="18" charset="0"/>
              </a:rPr>
              <a:t>The images of guns found on the phone are striking. There are over a dozen. The phone was undoubtedly being used by the defendant in July to carry on conversations with friends. There is no evidence that anyone else used the phone in the week up to 7 July. If admitted the jury will be directed that if they are not sure the defendant was aware of the images then the evidence is irrelevant, and they must ignore it. If they are sure he was then the evidence is capable of shedding some light on whether he did join himself to an enterprise in which he knew there was to be shooting rather than an unarmed taking of a phone as his defence is. Against that the jury can fairly consider this evidence. The distance in time will have to be considered carefully by them. </a:t>
            </a:r>
          </a:p>
          <a:p>
            <a:r>
              <a:rPr lang="en-GB" sz="2900" i="1" dirty="0">
                <a:solidFill>
                  <a:srgbClr val="FF0000"/>
                </a:solidFill>
                <a:effectLst/>
                <a:latin typeface="Arial" panose="020B0604020202020204" pitchFamily="34" charset="0"/>
                <a:ea typeface="Georgia" panose="02040502050405020303" pitchFamily="18" charset="0"/>
                <a:cs typeface="Georgia" panose="02040502050405020303" pitchFamily="18" charset="0"/>
              </a:rPr>
              <a:t>I also reject the argument, put in writing but not advanced in oral submissions that It cannot be permissible for the jury to use the later finding of images of firearms (if they could be safely attributed to </a:t>
            </a:r>
            <a:r>
              <a:rPr lang="en-GB" sz="2900" i="1" dirty="0">
                <a:solidFill>
                  <a:srgbClr val="FF0000"/>
                </a:solidFill>
                <a:latin typeface="Arial" panose="020B0604020202020204" pitchFamily="34" charset="0"/>
                <a:ea typeface="Georgia" panose="02040502050405020303" pitchFamily="18" charset="0"/>
                <a:cs typeface="Georgia" panose="02040502050405020303" pitchFamily="18" charset="0"/>
              </a:rPr>
              <a:t>JB</a:t>
            </a:r>
            <a:r>
              <a:rPr lang="en-GB" sz="2900" i="1" dirty="0">
                <a:solidFill>
                  <a:srgbClr val="FF0000"/>
                </a:solidFill>
                <a:effectLst/>
                <a:latin typeface="Arial" panose="020B0604020202020204" pitchFamily="34" charset="0"/>
                <a:ea typeface="Georgia" panose="02040502050405020303" pitchFamily="18" charset="0"/>
                <a:cs typeface="Georgia" panose="02040502050405020303" pitchFamily="18" charset="0"/>
              </a:rPr>
              <a:t>) to inform themselves about the truth or otherwise of his assertion that he did not know that </a:t>
            </a:r>
            <a:r>
              <a:rPr lang="en-GB" sz="2900" i="1" dirty="0">
                <a:solidFill>
                  <a:srgbClr val="FF0000"/>
                </a:solidFill>
                <a:latin typeface="Arial" panose="020B0604020202020204" pitchFamily="34" charset="0"/>
                <a:ea typeface="Georgia" panose="02040502050405020303" pitchFamily="18" charset="0"/>
                <a:cs typeface="Georgia" panose="02040502050405020303" pitchFamily="18" charset="0"/>
              </a:rPr>
              <a:t>YY</a:t>
            </a:r>
            <a:r>
              <a:rPr lang="en-GB" sz="2900" i="1" dirty="0">
                <a:solidFill>
                  <a:srgbClr val="FF0000"/>
                </a:solidFill>
                <a:effectLst/>
                <a:latin typeface="Arial" panose="020B0604020202020204" pitchFamily="34" charset="0"/>
                <a:ea typeface="Georgia" panose="02040502050405020303" pitchFamily="18" charset="0"/>
                <a:cs typeface="Georgia" panose="02040502050405020303" pitchFamily="18" charset="0"/>
              </a:rPr>
              <a:t> had a gun, or to inform themselves about his relevant actus reus / </a:t>
            </a:r>
            <a:r>
              <a:rPr lang="en-GB" sz="2900" i="1" dirty="0" err="1">
                <a:solidFill>
                  <a:srgbClr val="FF0000"/>
                </a:solidFill>
                <a:effectLst/>
                <a:latin typeface="Arial" panose="020B0604020202020204" pitchFamily="34" charset="0"/>
                <a:ea typeface="Georgia" panose="02040502050405020303" pitchFamily="18" charset="0"/>
                <a:cs typeface="Georgia" panose="02040502050405020303" pitchFamily="18" charset="0"/>
              </a:rPr>
              <a:t>mens</a:t>
            </a:r>
            <a:r>
              <a:rPr lang="en-GB" sz="2900" i="1" dirty="0">
                <a:solidFill>
                  <a:srgbClr val="FF0000"/>
                </a:solidFill>
                <a:effectLst/>
                <a:latin typeface="Arial" panose="020B0604020202020204" pitchFamily="34" charset="0"/>
                <a:ea typeface="Georgia" panose="02040502050405020303" pitchFamily="18" charset="0"/>
                <a:cs typeface="Georgia" panose="02040502050405020303" pitchFamily="18" charset="0"/>
              </a:rPr>
              <a:t> rea as a secondary party. Whether evidence to be admitted through this threshold pre or post-dates the relevant allegation is not determinative or a bar.</a:t>
            </a:r>
            <a:endParaRPr lang="en-GB" sz="2900" i="1"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endParaRPr lang="en-GB" sz="1800" i="1"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endParaRPr lang="en-US" sz="2400" dirty="0">
              <a:solidFill>
                <a:schemeClr val="tx1"/>
              </a:solidFill>
              <a:latin typeface="+mn-lt"/>
              <a:cs typeface="+mn-cs"/>
            </a:endParaRPr>
          </a:p>
          <a:p>
            <a:pPr marL="0"/>
            <a:endParaRPr lang="en-US" sz="2400" dirty="0">
              <a:solidFill>
                <a:schemeClr val="tx1"/>
              </a:solidFill>
              <a:latin typeface="+mn-lt"/>
              <a:cs typeface="+mn-cs"/>
            </a:endParaRPr>
          </a:p>
        </p:txBody>
      </p:sp>
      <p:sp>
        <p:nvSpPr>
          <p:cNvPr id="4" name="Footer Placeholder 3">
            <a:extLst>
              <a:ext uri="{FF2B5EF4-FFF2-40B4-BE49-F238E27FC236}">
                <a16:creationId xmlns:a16="http://schemas.microsoft.com/office/drawing/2014/main" id="{F0D572D9-531E-4FE4-B8F0-199AC8BBEF12}"/>
              </a:ext>
            </a:extLst>
          </p:cNvPr>
          <p:cNvSpPr>
            <a:spLocks noGrp="1"/>
          </p:cNvSpPr>
          <p:nvPr>
            <p:ph type="ftr" sz="quarter" idx="11"/>
          </p:nvPr>
        </p:nvSpPr>
        <p:spPr/>
        <p:txBody>
          <a:bodyPr/>
          <a:lstStyle/>
          <a:p>
            <a:r>
              <a:rPr lang="it-IT" dirty="0"/>
              <a:t>Bobbie Cheema-Grubb 26 June 2024</a:t>
            </a:r>
            <a:endParaRPr lang="en-US" dirty="0"/>
          </a:p>
        </p:txBody>
      </p:sp>
    </p:spTree>
    <p:extLst>
      <p:ext uri="{BB962C8B-B14F-4D97-AF65-F5344CB8AC3E}">
        <p14:creationId xmlns:p14="http://schemas.microsoft.com/office/powerpoint/2010/main" val="156580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2">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9D7F8C54-50BA-4F81-A3DE-CBDCE5E7BDE9}"/>
              </a:ext>
            </a:extLst>
          </p:cNvPr>
          <p:cNvSpPr>
            <a:spLocks noGrp="1"/>
          </p:cNvSpPr>
          <p:nvPr>
            <p:ph type="title"/>
          </p:nvPr>
        </p:nvSpPr>
        <p:spPr>
          <a:xfrm>
            <a:off x="475488" y="2181013"/>
            <a:ext cx="3703320" cy="1931251"/>
          </a:xfrm>
          <a:solidFill>
            <a:schemeClr val="tx1">
              <a:alpha val="50000"/>
            </a:schemeClr>
          </a:solidFill>
          <a:ln w="25400" cap="sq" cmpd="sng">
            <a:solidFill>
              <a:schemeClr val="bg1"/>
            </a:solidFill>
            <a:miter lim="800000"/>
          </a:ln>
        </p:spPr>
        <p:txBody>
          <a:bodyPr>
            <a:normAutofit/>
          </a:bodyPr>
          <a:lstStyle/>
          <a:p>
            <a:pPr algn="ctr"/>
            <a:br>
              <a:rPr lang="en-GB" sz="3600" b="1" dirty="0">
                <a:solidFill>
                  <a:srgbClr val="FF0000"/>
                </a:solidFill>
              </a:rPr>
            </a:br>
            <a:r>
              <a:rPr lang="en-GB" sz="3600" b="1"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t>TOP TIPS </a:t>
            </a:r>
            <a:br>
              <a:rPr lang="en-GB" sz="3600" b="1" dirty="0">
                <a:solidFill>
                  <a:srgbClr val="FF0000"/>
                </a:solidFill>
              </a:rPr>
            </a:br>
            <a:endParaRPr lang="en-GB" sz="3600" b="1" dirty="0">
              <a:solidFill>
                <a:srgbClr val="FF0000"/>
              </a:solidFill>
              <a:latin typeface="Arial Black" panose="020B0A04020102020204" pitchFamily="34" charset="0"/>
            </a:endParaRPr>
          </a:p>
        </p:txBody>
      </p:sp>
      <p:sp useBgFill="1">
        <p:nvSpPr>
          <p:cNvPr id="78" name="Rectangle 74">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0779D3-F0ED-44D9-987B-8D0D9EBE39DC}"/>
              </a:ext>
            </a:extLst>
          </p:cNvPr>
          <p:cNvSpPr>
            <a:spLocks noGrp="1"/>
          </p:cNvSpPr>
          <p:nvPr>
            <p:ph sz="half" idx="1"/>
          </p:nvPr>
        </p:nvSpPr>
        <p:spPr>
          <a:xfrm>
            <a:off x="5294377" y="189653"/>
            <a:ext cx="6049953" cy="6583680"/>
          </a:xfrm>
        </p:spPr>
        <p:txBody>
          <a:bodyPr anchor="b">
            <a:normAutofit fontScale="77500" lnSpcReduction="20000"/>
          </a:bodyPr>
          <a:lstStyle/>
          <a:p>
            <a:endParaRPr lang="en-GB" sz="1900" dirty="0"/>
          </a:p>
          <a:p>
            <a:endParaRPr lang="en-GB" sz="1900" dirty="0"/>
          </a:p>
          <a:p>
            <a:r>
              <a:rPr lang="en-GB" sz="2300" dirty="0"/>
              <a:t>Strive to always find the simplest expression you can – </a:t>
            </a:r>
            <a:r>
              <a:rPr lang="en-GB" sz="2300" b="1" dirty="0"/>
              <a:t>clarity and logic win more arguments</a:t>
            </a:r>
            <a:r>
              <a:rPr lang="en-GB" sz="2300" dirty="0"/>
              <a:t>. George Orwell wrote 75 years ago that bad English corrupts thought and slovenly thought corrupts language. Think about that and don’t add to it!!</a:t>
            </a:r>
          </a:p>
          <a:p>
            <a:r>
              <a:rPr lang="en-GB" sz="2300" b="1" dirty="0"/>
              <a:t>Basic tools never let you down </a:t>
            </a:r>
            <a:r>
              <a:rPr lang="en-GB" sz="2300" dirty="0"/>
              <a:t>– different sentence lengths including at least one short sentence per paragraph, cutting out adjectives and any exaggeration/hyperbole because it makes your argument seem weaker. My favourite example: the prejudice to your client will never be ‘transcendental’ or ‘fatal’.</a:t>
            </a:r>
          </a:p>
          <a:p>
            <a:r>
              <a:rPr lang="en-GB" sz="2300" b="1" dirty="0"/>
              <a:t>Be concise</a:t>
            </a:r>
            <a:r>
              <a:rPr lang="en-GB" sz="2300" dirty="0"/>
              <a:t>. That doesn’t always mean being short. It means getting rid of unnecessary detail. Prune, prune and then prune some more. Give the judge what she needs to decide in your favour but no more. If the case isn’t relevant desist from showing your knowledge – she will not find it impressive.</a:t>
            </a:r>
          </a:p>
          <a:p>
            <a:r>
              <a:rPr lang="en-GB" sz="2300" dirty="0"/>
              <a:t>Have a dictionary and a Thesaurus to hand. </a:t>
            </a:r>
            <a:r>
              <a:rPr lang="en-GB" sz="2300" b="1" dirty="0"/>
              <a:t>Read widely to improve your use of English</a:t>
            </a:r>
            <a:r>
              <a:rPr lang="en-GB" sz="2300" dirty="0"/>
              <a:t> –  we can all get better. Two books to buy: </a:t>
            </a:r>
            <a:r>
              <a:rPr lang="en-GB" sz="2300" b="1" i="1" dirty="0"/>
              <a:t>Do I Make Myself Clear </a:t>
            </a:r>
            <a:r>
              <a:rPr lang="en-GB" sz="2300" dirty="0"/>
              <a:t>by Harold Evans, a former editor of The Times, and </a:t>
            </a:r>
            <a:r>
              <a:rPr lang="en-GB" sz="2300" b="1" i="1" dirty="0"/>
              <a:t>Point Taken </a:t>
            </a:r>
            <a:r>
              <a:rPr lang="en-GB" sz="2300" dirty="0"/>
              <a:t>by Ross </a:t>
            </a:r>
            <a:r>
              <a:rPr lang="en-GB" sz="2300" dirty="0" err="1"/>
              <a:t>Guberman</a:t>
            </a:r>
            <a:r>
              <a:rPr lang="en-GB" sz="2300" dirty="0"/>
              <a:t> who graduated from both Yale and the Sorbonne.</a:t>
            </a:r>
          </a:p>
          <a:p>
            <a:r>
              <a:rPr lang="en-GB" sz="2300" b="1" dirty="0"/>
              <a:t>Have a structure </a:t>
            </a:r>
            <a:r>
              <a:rPr lang="en-GB" sz="2300" dirty="0"/>
              <a:t>(use headings if it helps) and make the first sentence/paragraph count. </a:t>
            </a:r>
            <a:r>
              <a:rPr lang="en-GB" sz="2300" b="1" dirty="0"/>
              <a:t>Have the courage </a:t>
            </a:r>
            <a:r>
              <a:rPr lang="en-GB" sz="2300" dirty="0"/>
              <a:t>to rely on your best points rather than the kitchen sink  and concede where you should. That gets you credibility. Finally, </a:t>
            </a:r>
            <a:r>
              <a:rPr lang="en-GB" sz="2300" b="1" dirty="0"/>
              <a:t>have humility</a:t>
            </a:r>
            <a:r>
              <a:rPr lang="en-GB" sz="2300" dirty="0"/>
              <a:t>…</a:t>
            </a:r>
          </a:p>
          <a:p>
            <a:endParaRPr lang="en-GB" sz="1900" dirty="0"/>
          </a:p>
          <a:p>
            <a:endParaRPr lang="en-GB" sz="1900" dirty="0"/>
          </a:p>
        </p:txBody>
      </p:sp>
      <p:sp>
        <p:nvSpPr>
          <p:cNvPr id="5" name="Footer Placeholder 4">
            <a:extLst>
              <a:ext uri="{FF2B5EF4-FFF2-40B4-BE49-F238E27FC236}">
                <a16:creationId xmlns:a16="http://schemas.microsoft.com/office/drawing/2014/main" id="{14E1C3E9-1F14-44D3-A9F2-214A3BA4CA76}"/>
              </a:ext>
            </a:extLst>
          </p:cNvPr>
          <p:cNvSpPr>
            <a:spLocks noGrp="1"/>
          </p:cNvSpPr>
          <p:nvPr>
            <p:ph type="ftr" sz="quarter" idx="11"/>
          </p:nvPr>
        </p:nvSpPr>
        <p:spPr/>
        <p:txBody>
          <a:bodyPr/>
          <a:lstStyle/>
          <a:p>
            <a:r>
              <a:rPr lang="it-IT" dirty="0"/>
              <a:t>Bobbie Cheema-Grubb J 26 June 2024</a:t>
            </a:r>
            <a:endParaRPr lang="en-US" dirty="0"/>
          </a:p>
        </p:txBody>
      </p:sp>
    </p:spTree>
    <p:extLst>
      <p:ext uri="{BB962C8B-B14F-4D97-AF65-F5344CB8AC3E}">
        <p14:creationId xmlns:p14="http://schemas.microsoft.com/office/powerpoint/2010/main" val="32838591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E737550-5B69-44D0-ACEB-16FB0DFB82CB}"/>
              </a:ext>
            </a:extLst>
          </p:cNvPr>
          <p:cNvSpPr>
            <a:spLocks noGrp="1"/>
          </p:cNvSpPr>
          <p:nvPr>
            <p:ph type="title"/>
          </p:nvPr>
        </p:nvSpPr>
        <p:spPr>
          <a:xfrm>
            <a:off x="761802" y="762001"/>
            <a:ext cx="4080362" cy="1708242"/>
          </a:xfrm>
        </p:spPr>
        <p:txBody>
          <a:bodyPr vert="horz" lIns="91440" tIns="45720" rIns="91440" bIns="45720" rtlCol="0" anchor="ctr">
            <a:normAutofit/>
          </a:bodyPr>
          <a:lstStyle/>
          <a:p>
            <a:r>
              <a:rPr lang="en-US" sz="2800" b="1" kern="1200" dirty="0">
                <a:solidFill>
                  <a:schemeClr val="tx1"/>
                </a:solidFill>
                <a:latin typeface="+mj-lt"/>
                <a:ea typeface="+mj-ea"/>
                <a:cs typeface="+mj-cs"/>
              </a:rPr>
              <a:t>Justice Robert Jackson USA Solicitor General </a:t>
            </a:r>
          </a:p>
        </p:txBody>
      </p:sp>
      <p:sp>
        <p:nvSpPr>
          <p:cNvPr id="1036" name="Content Placeholder 1035">
            <a:extLst>
              <a:ext uri="{FF2B5EF4-FFF2-40B4-BE49-F238E27FC236}">
                <a16:creationId xmlns:a16="http://schemas.microsoft.com/office/drawing/2014/main" id="{EAC14D30-0876-7B8E-2C0F-84ABB95C1A96}"/>
              </a:ext>
            </a:extLst>
          </p:cNvPr>
          <p:cNvSpPr>
            <a:spLocks noGrp="1"/>
          </p:cNvSpPr>
          <p:nvPr>
            <p:ph idx="1"/>
          </p:nvPr>
        </p:nvSpPr>
        <p:spPr>
          <a:xfrm>
            <a:off x="761803" y="2470244"/>
            <a:ext cx="4080361" cy="3769834"/>
          </a:xfrm>
        </p:spPr>
        <p:txBody>
          <a:bodyPr vert="horz" lIns="91440" tIns="45720" rIns="91440" bIns="45720" rtlCol="0" anchor="ctr">
            <a:normAutofit/>
          </a:bodyPr>
          <a:lstStyle/>
          <a:p>
            <a:pPr marL="0" indent="0">
              <a:buNone/>
            </a:pPr>
            <a:r>
              <a:rPr lang="en-US" sz="1900" i="1" dirty="0">
                <a:solidFill>
                  <a:schemeClr val="tx1"/>
                </a:solidFill>
                <a:latin typeface="+mn-lt"/>
                <a:cs typeface="+mn-cs"/>
              </a:rPr>
              <a:t>“I make three arguments in every case. First comes the one I planned and wrote which was coherent, complete and logical. Then came the one that I actually presented in court; interrupted, incoherent, disjointed, disappointing. The third was the utterly devastating argument that I thought of after going to bed that night.”</a:t>
            </a:r>
          </a:p>
          <a:p>
            <a:pPr marL="0" indent="0">
              <a:buNone/>
            </a:pPr>
            <a:endParaRPr lang="en-US" sz="1900" dirty="0">
              <a:solidFill>
                <a:schemeClr val="tx1"/>
              </a:solidFill>
              <a:latin typeface="+mn-lt"/>
              <a:cs typeface="+mn-cs"/>
            </a:endParaRPr>
          </a:p>
          <a:p>
            <a:pPr marL="0" indent="0">
              <a:buNone/>
            </a:pPr>
            <a:r>
              <a:rPr lang="en-US" sz="1900" b="1" dirty="0">
                <a:solidFill>
                  <a:schemeClr val="tx1"/>
                </a:solidFill>
                <a:latin typeface="+mn-lt"/>
                <a:cs typeface="+mn-cs"/>
              </a:rPr>
              <a:t>You too, </a:t>
            </a:r>
            <a:r>
              <a:rPr lang="en-US" sz="1900" b="1">
                <a:solidFill>
                  <a:schemeClr val="tx1"/>
                </a:solidFill>
                <a:latin typeface="+mn-lt"/>
                <a:cs typeface="+mn-cs"/>
              </a:rPr>
              <a:t>will live </a:t>
            </a:r>
            <a:r>
              <a:rPr lang="en-US" sz="1900" b="1" dirty="0">
                <a:solidFill>
                  <a:schemeClr val="tx1"/>
                </a:solidFill>
                <a:latin typeface="+mn-lt"/>
                <a:cs typeface="+mn-cs"/>
              </a:rPr>
              <a:t>to fight another day….</a:t>
            </a:r>
          </a:p>
        </p:txBody>
      </p:sp>
      <p:sp>
        <p:nvSpPr>
          <p:cNvPr id="1096" name="Rectangle 1095">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964 Triumphant Photos - Free &amp; Royalty-Free Stock Photos from ...">
            <a:extLst>
              <a:ext uri="{FF2B5EF4-FFF2-40B4-BE49-F238E27FC236}">
                <a16:creationId xmlns:a16="http://schemas.microsoft.com/office/drawing/2014/main" id="{CAF039DD-D429-4995-8D57-41372842BA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78" r="13213"/>
          <a:stretch/>
        </p:blipFill>
        <p:spPr bwMode="auto">
          <a:xfrm>
            <a:off x="6096000" y="1267443"/>
            <a:ext cx="5334197" cy="43231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4D55905-F5EE-4581-90BD-02D91AD172D0}"/>
              </a:ext>
            </a:extLst>
          </p:cNvPr>
          <p:cNvSpPr>
            <a:spLocks noGrp="1"/>
          </p:cNvSpPr>
          <p:nvPr>
            <p:ph type="ftr" sz="quarter" idx="11"/>
          </p:nvPr>
        </p:nvSpPr>
        <p:spPr>
          <a:xfrm>
            <a:off x="5778500" y="6356350"/>
            <a:ext cx="3714750" cy="365125"/>
          </a:xfrm>
        </p:spPr>
        <p:txBody>
          <a:bodyPr vert="horz" lIns="91440" tIns="45720" rIns="91440" bIns="45720" rtlCol="0" anchor="ctr">
            <a:normAutofit/>
          </a:bodyPr>
          <a:lstStyle/>
          <a:p>
            <a:pPr algn="l">
              <a:spcAft>
                <a:spcPts val="600"/>
              </a:spcAft>
              <a:defRPr/>
            </a:pPr>
            <a:r>
              <a:rPr lang="en-US" kern="1200">
                <a:solidFill>
                  <a:schemeClr val="tx1"/>
                </a:solidFill>
                <a:latin typeface="+mn-lt"/>
                <a:ea typeface="+mn-ea"/>
                <a:cs typeface="+mn-cs"/>
              </a:rPr>
              <a:t>Bobbie Cheema-Grubb J 26 June 2024</a:t>
            </a:r>
          </a:p>
        </p:txBody>
      </p:sp>
    </p:spTree>
    <p:extLst>
      <p:ext uri="{BB962C8B-B14F-4D97-AF65-F5344CB8AC3E}">
        <p14:creationId xmlns:p14="http://schemas.microsoft.com/office/powerpoint/2010/main" val="147624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F4F5-8015-DA2A-98A2-6925ECA1288D}"/>
              </a:ext>
            </a:extLst>
          </p:cNvPr>
          <p:cNvSpPr>
            <a:spLocks noGrp="1"/>
          </p:cNvSpPr>
          <p:nvPr>
            <p:ph type="ctrTitle"/>
          </p:nvPr>
        </p:nvSpPr>
        <p:spPr/>
        <p:txBody>
          <a:bodyPr/>
          <a:lstStyle/>
          <a:p>
            <a:r>
              <a:rPr lang="en-GB" dirty="0"/>
              <a:t>Written advocacy</a:t>
            </a:r>
          </a:p>
        </p:txBody>
      </p:sp>
      <p:sp>
        <p:nvSpPr>
          <p:cNvPr id="3" name="Subtitle 2">
            <a:extLst>
              <a:ext uri="{FF2B5EF4-FFF2-40B4-BE49-F238E27FC236}">
                <a16:creationId xmlns:a16="http://schemas.microsoft.com/office/drawing/2014/main" id="{F915AFC3-F5F6-9BAD-6691-B7B4D86AE640}"/>
              </a:ext>
            </a:extLst>
          </p:cNvPr>
          <p:cNvSpPr>
            <a:spLocks noGrp="1"/>
          </p:cNvSpPr>
          <p:nvPr>
            <p:ph type="subTitle" idx="1"/>
          </p:nvPr>
        </p:nvSpPr>
        <p:spPr/>
        <p:txBody>
          <a:bodyPr/>
          <a:lstStyle/>
          <a:p>
            <a:r>
              <a:rPr lang="en-GB" dirty="0"/>
              <a:t>Duncan Atkinson KC</a:t>
            </a:r>
          </a:p>
          <a:p>
            <a:endParaRPr lang="en-GB" dirty="0"/>
          </a:p>
          <a:p>
            <a:endParaRPr lang="en-GB" dirty="0"/>
          </a:p>
        </p:txBody>
      </p:sp>
      <p:pic>
        <p:nvPicPr>
          <p:cNvPr id="4" name="Picture 2">
            <a:extLst>
              <a:ext uri="{FF2B5EF4-FFF2-40B4-BE49-F238E27FC236}">
                <a16:creationId xmlns:a16="http://schemas.microsoft.com/office/drawing/2014/main" id="{6D26D780-A209-3B7B-4E2E-A054F63D6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944" y="1383769"/>
            <a:ext cx="1698625" cy="86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67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E29A-1737-DA6D-CF42-31256CEE20DD}"/>
              </a:ext>
            </a:extLst>
          </p:cNvPr>
          <p:cNvSpPr>
            <a:spLocks noGrp="1"/>
          </p:cNvSpPr>
          <p:nvPr>
            <p:ph type="title"/>
          </p:nvPr>
        </p:nvSpPr>
        <p:spPr>
          <a:xfrm>
            <a:off x="649976" y="3739568"/>
            <a:ext cx="10893094" cy="1915940"/>
          </a:xfrm>
        </p:spPr>
        <p:txBody>
          <a:bodyPr vert="horz" lIns="91440" tIns="45720" rIns="91440" bIns="45720" rtlCol="0" anchor="b">
            <a:normAutofit/>
          </a:bodyPr>
          <a:lstStyle/>
          <a:p>
            <a:pPr algn="ctr">
              <a:lnSpc>
                <a:spcPct val="90000"/>
              </a:lnSpc>
            </a:pPr>
            <a:r>
              <a:rPr lang="en-US" sz="6100" b="0" i="0" kern="1200">
                <a:solidFill>
                  <a:schemeClr val="bg2"/>
                </a:solidFill>
                <a:latin typeface="+mj-lt"/>
                <a:ea typeface="+mj-ea"/>
                <a:cs typeface="+mj-cs"/>
              </a:rPr>
              <a:t>Approach to written advocacy</a:t>
            </a:r>
          </a:p>
        </p:txBody>
      </p:sp>
      <p:pic>
        <p:nvPicPr>
          <p:cNvPr id="5" name="Content Placeholder 4" descr="Close-up of several law books&#10;&#10;Description automatically generated">
            <a:extLst>
              <a:ext uri="{FF2B5EF4-FFF2-40B4-BE49-F238E27FC236}">
                <a16:creationId xmlns:a16="http://schemas.microsoft.com/office/drawing/2014/main" id="{94DE2574-520C-12DD-3D42-A92BABADF1D9}"/>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4168331" y="934065"/>
            <a:ext cx="3845505" cy="25170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2002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67B4-DDB1-17F4-333F-964FF3F3BF68}"/>
              </a:ext>
            </a:extLst>
          </p:cNvPr>
          <p:cNvSpPr>
            <a:spLocks noGrp="1"/>
          </p:cNvSpPr>
          <p:nvPr>
            <p:ph type="title"/>
          </p:nvPr>
        </p:nvSpPr>
        <p:spPr/>
        <p:txBody>
          <a:bodyPr/>
          <a:lstStyle/>
          <a:p>
            <a:r>
              <a:rPr lang="en-GB" dirty="0"/>
              <a:t>Stages of preparation</a:t>
            </a:r>
          </a:p>
        </p:txBody>
      </p:sp>
      <p:sp>
        <p:nvSpPr>
          <p:cNvPr id="3" name="Content Placeholder 2">
            <a:extLst>
              <a:ext uri="{FF2B5EF4-FFF2-40B4-BE49-F238E27FC236}">
                <a16:creationId xmlns:a16="http://schemas.microsoft.com/office/drawing/2014/main" id="{0155591F-6BE6-D35B-EE40-C0275ED0BDEC}"/>
              </a:ext>
            </a:extLst>
          </p:cNvPr>
          <p:cNvSpPr>
            <a:spLocks noGrp="1"/>
          </p:cNvSpPr>
          <p:nvPr>
            <p:ph idx="1"/>
          </p:nvPr>
        </p:nvSpPr>
        <p:spPr/>
        <p:txBody>
          <a:bodyPr/>
          <a:lstStyle/>
          <a:p>
            <a:r>
              <a:rPr lang="en-GB" dirty="0"/>
              <a:t>1. Research the facts</a:t>
            </a:r>
          </a:p>
          <a:p>
            <a:r>
              <a:rPr lang="en-GB" dirty="0"/>
              <a:t>2. Identify the issues</a:t>
            </a:r>
          </a:p>
          <a:p>
            <a:r>
              <a:rPr lang="en-GB" dirty="0"/>
              <a:t>3. Research the law</a:t>
            </a:r>
          </a:p>
          <a:p>
            <a:r>
              <a:rPr lang="en-GB" dirty="0"/>
              <a:t>4. Formulate your argument</a:t>
            </a:r>
          </a:p>
          <a:p>
            <a:r>
              <a:rPr lang="en-GB" dirty="0"/>
              <a:t>5. Identify the arguments against you</a:t>
            </a:r>
          </a:p>
          <a:p>
            <a:r>
              <a:rPr lang="en-GB" dirty="0"/>
              <a:t>6. What does the Judge want</a:t>
            </a:r>
          </a:p>
          <a:p>
            <a:r>
              <a:rPr lang="en-GB" dirty="0"/>
              <a:t>7. Start drafting</a:t>
            </a:r>
          </a:p>
        </p:txBody>
      </p:sp>
    </p:spTree>
    <p:extLst>
      <p:ext uri="{BB962C8B-B14F-4D97-AF65-F5344CB8AC3E}">
        <p14:creationId xmlns:p14="http://schemas.microsoft.com/office/powerpoint/2010/main" val="396758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7A4C-E60D-97B0-883B-5C8A070C37DA}"/>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chemeClr val="bg2"/>
                </a:solidFill>
                <a:latin typeface="+mj-lt"/>
                <a:ea typeface="+mj-ea"/>
                <a:cs typeface="+mj-cs"/>
              </a:rPr>
              <a:t>A practical example</a:t>
            </a:r>
          </a:p>
        </p:txBody>
      </p:sp>
      <p:pic>
        <p:nvPicPr>
          <p:cNvPr id="5" name="Content Placeholder 4" descr="Several tents in a forest at night">
            <a:extLst>
              <a:ext uri="{FF2B5EF4-FFF2-40B4-BE49-F238E27FC236}">
                <a16:creationId xmlns:a16="http://schemas.microsoft.com/office/drawing/2014/main" id="{FEEDC252-FD26-4CEA-4AD7-C6CA5BB1711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61" b="1"/>
          <a:stretch/>
        </p:blipFill>
        <p:spPr>
          <a:xfrm>
            <a:off x="1109763" y="1255614"/>
            <a:ext cx="6470907" cy="434365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04136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41D1-4BB5-3020-2BFF-7AB0074A966A}"/>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600" b="0" i="0" kern="1200" dirty="0">
                <a:solidFill>
                  <a:schemeClr val="bg2"/>
                </a:solidFill>
                <a:latin typeface="+mj-lt"/>
                <a:ea typeface="+mj-ea"/>
                <a:cs typeface="+mj-cs"/>
              </a:rPr>
              <a:t>The Bad Character Notice</a:t>
            </a:r>
          </a:p>
        </p:txBody>
      </p:sp>
      <p:graphicFrame>
        <p:nvGraphicFramePr>
          <p:cNvPr id="4" name="Content Placeholder 3">
            <a:extLst>
              <a:ext uri="{FF2B5EF4-FFF2-40B4-BE49-F238E27FC236}">
                <a16:creationId xmlns:a16="http://schemas.microsoft.com/office/drawing/2014/main" id="{3BB84012-4CD5-ECED-3D02-A75DF89149AD}"/>
              </a:ext>
            </a:extLst>
          </p:cNvPr>
          <p:cNvGraphicFramePr>
            <a:graphicFrameLocks noGrp="1"/>
          </p:cNvGraphicFramePr>
          <p:nvPr>
            <p:ph idx="1"/>
          </p:nvPr>
        </p:nvGraphicFramePr>
        <p:xfrm>
          <a:off x="1382685" y="1114621"/>
          <a:ext cx="5897337" cy="4889452"/>
        </p:xfrm>
        <a:graphic>
          <a:graphicData uri="http://schemas.openxmlformats.org/drawingml/2006/table">
            <a:tbl>
              <a:tblPr firstRow="1" bandRow="1">
                <a:noFill/>
                <a:tableStyleId>{5C22544A-7EE6-4342-B048-85BDC9FD1C3A}</a:tableStyleId>
              </a:tblPr>
              <a:tblGrid>
                <a:gridCol w="5897337">
                  <a:extLst>
                    <a:ext uri="{9D8B030D-6E8A-4147-A177-3AD203B41FA5}">
                      <a16:colId xmlns:a16="http://schemas.microsoft.com/office/drawing/2014/main" val="3922093038"/>
                    </a:ext>
                  </a:extLst>
                </a:gridCol>
              </a:tblGrid>
              <a:tr h="1867514">
                <a:tc>
                  <a:txBody>
                    <a:bodyPr/>
                    <a:lstStyle/>
                    <a:p>
                      <a:pPr algn="just">
                        <a:spcBef>
                          <a:spcPts val="1200"/>
                        </a:spcBef>
                      </a:pPr>
                      <a:r>
                        <a:rPr lang="en-GB" sz="1000" b="1" dirty="0">
                          <a:solidFill>
                            <a:srgbClr val="FFFFFF"/>
                          </a:solidFill>
                          <a:effectLst/>
                        </a:rPr>
                        <a:t>Case details</a:t>
                      </a:r>
                    </a:p>
                    <a:p>
                      <a:pPr algn="just" fontAlgn="auto" hangingPunct="1">
                        <a:spcBef>
                          <a:spcPts val="600"/>
                        </a:spcBef>
                      </a:pPr>
                      <a:r>
                        <a:rPr lang="en-GB" sz="1000" b="1" dirty="0">
                          <a:solidFill>
                            <a:srgbClr val="FFFFFF"/>
                          </a:solidFill>
                          <a:effectLst/>
                        </a:rPr>
                        <a:t>Name of defendant: </a:t>
                      </a:r>
                      <a:r>
                        <a:rPr lang="en-GB" sz="1000" b="1" dirty="0">
                          <a:solidFill>
                            <a:schemeClr val="tx1"/>
                          </a:solidFill>
                          <a:effectLst/>
                          <a:highlight>
                            <a:srgbClr val="000000"/>
                          </a:highlight>
                        </a:rPr>
                        <a:t>CHRISTOPHER COLE</a:t>
                      </a:r>
                      <a:r>
                        <a:rPr lang="en-GB" sz="1000" b="1" dirty="0">
                          <a:solidFill>
                            <a:schemeClr val="tx1"/>
                          </a:solidFill>
                          <a:effectLst/>
                        </a:rPr>
                        <a:t> </a:t>
                      </a:r>
                      <a:r>
                        <a:rPr lang="en-GB" sz="1000" b="1" dirty="0">
                          <a:solidFill>
                            <a:srgbClr val="FFFFFF"/>
                          </a:solidFill>
                          <a:effectLst/>
                        </a:rPr>
                        <a:t>THE DEFENDANT</a:t>
                      </a:r>
                    </a:p>
                    <a:p>
                      <a:pPr algn="just" fontAlgn="auto" hangingPunct="1">
                        <a:spcBef>
                          <a:spcPts val="600"/>
                        </a:spcBef>
                      </a:pPr>
                      <a:r>
                        <a:rPr lang="en-GB" sz="1000" b="1" dirty="0">
                          <a:solidFill>
                            <a:srgbClr val="FFFFFF"/>
                          </a:solidFill>
                          <a:effectLst/>
                        </a:rPr>
                        <a:t> </a:t>
                      </a:r>
                    </a:p>
                    <a:p>
                      <a:pPr algn="just">
                        <a:spcBef>
                          <a:spcPts val="600"/>
                        </a:spcBef>
                      </a:pPr>
                      <a:r>
                        <a:rPr lang="en-GB" sz="1000" b="1" dirty="0">
                          <a:solidFill>
                            <a:srgbClr val="FFFFFF"/>
                          </a:solidFill>
                          <a:effectLst/>
                        </a:rPr>
                        <a:t>Court: CROWN COURT AT LEWES </a:t>
                      </a:r>
                    </a:p>
                    <a:p>
                      <a:pPr algn="just">
                        <a:spcBef>
                          <a:spcPts val="600"/>
                        </a:spcBef>
                      </a:pPr>
                      <a:r>
                        <a:rPr lang="en-GB" sz="1000" b="1" dirty="0">
                          <a:solidFill>
                            <a:srgbClr val="FFFFFF"/>
                          </a:solidFill>
                          <a:effectLst/>
                        </a:rPr>
                        <a:t> </a:t>
                      </a:r>
                    </a:p>
                    <a:p>
                      <a:r>
                        <a:rPr lang="en-GB" sz="1000" b="1" dirty="0">
                          <a:solidFill>
                            <a:srgbClr val="FFFFFF"/>
                          </a:solidFill>
                          <a:effectLst/>
                        </a:rPr>
                        <a:t>Case reference number:</a:t>
                      </a:r>
                      <a:r>
                        <a:rPr lang="en-GB" sz="1000" b="1" dirty="0">
                          <a:solidFill>
                            <a:srgbClr val="FFFFFF"/>
                          </a:solidFill>
                          <a:effectLst/>
                          <a:highlight>
                            <a:srgbClr val="F5F5F5"/>
                          </a:highlight>
                        </a:rPr>
                        <a:t> T20207310</a:t>
                      </a:r>
                      <a:endParaRPr lang="en-GB" sz="1000" b="1" dirty="0">
                        <a:solidFill>
                          <a:srgbClr val="FFFFFF"/>
                        </a:solidFill>
                        <a:effectLst/>
                      </a:endParaRPr>
                    </a:p>
                    <a:p>
                      <a:pPr algn="just">
                        <a:spcBef>
                          <a:spcPts val="600"/>
                        </a:spcBef>
                      </a:pPr>
                      <a:r>
                        <a:rPr lang="en-GB" sz="1000" b="1" dirty="0">
                          <a:solidFill>
                            <a:srgbClr val="FFFFFF"/>
                          </a:solidFill>
                          <a:effectLst/>
                        </a:rPr>
                        <a:t> </a:t>
                      </a:r>
                    </a:p>
                    <a:p>
                      <a:pPr algn="just" fontAlgn="auto" hangingPunct="1">
                        <a:spcBef>
                          <a:spcPts val="600"/>
                        </a:spcBef>
                      </a:pPr>
                      <a:r>
                        <a:rPr lang="en-GB" sz="1000" b="1" dirty="0">
                          <a:solidFill>
                            <a:srgbClr val="FFFFFF"/>
                          </a:solidFill>
                          <a:effectLst/>
                        </a:rPr>
                        <a:t>Charge: MURDER</a:t>
                      </a:r>
                    </a:p>
                    <a:p>
                      <a:pPr algn="just"/>
                      <a:r>
                        <a:rPr lang="en-GB" sz="1000" b="1" dirty="0">
                          <a:solidFill>
                            <a:srgbClr val="FFFFFF"/>
                          </a:solidFill>
                          <a:effectLst/>
                        </a:rPr>
                        <a:t> </a:t>
                      </a:r>
                      <a:endParaRPr lang="en-GB" sz="1000" b="1" dirty="0">
                        <a:solidFill>
                          <a:srgbClr val="FFFFFF"/>
                        </a:solidFill>
                        <a:effectLst/>
                        <a:latin typeface="Times New Roman" panose="02020603050405020304" pitchFamily="18" charset="0"/>
                        <a:ea typeface="Times New Roman" panose="02020603050405020304" pitchFamily="18" charset="0"/>
                      </a:endParaRPr>
                    </a:p>
                  </a:txBody>
                  <a:tcPr marL="144098" marR="86459" marT="86459" marB="86459">
                    <a:lnL w="38100" cap="flat" cmpd="sng" algn="ctr">
                      <a:no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413992222"/>
                  </a:ext>
                </a:extLst>
              </a:tr>
              <a:tr h="2761244">
                <a:tc>
                  <a:txBody>
                    <a:bodyPr/>
                    <a:lstStyle/>
                    <a:p>
                      <a:pPr marL="457200" algn="just">
                        <a:lnSpc>
                          <a:spcPct val="150000"/>
                        </a:lnSpc>
                        <a:spcBef>
                          <a:spcPts val="1200"/>
                        </a:spcBef>
                        <a:spcAft>
                          <a:spcPts val="0"/>
                        </a:spcAft>
                      </a:pPr>
                      <a:r>
                        <a:rPr lang="en-GB" sz="1000" dirty="0">
                          <a:solidFill>
                            <a:schemeClr val="tx1">
                              <a:lumMod val="85000"/>
                              <a:lumOff val="15000"/>
                            </a:schemeClr>
                          </a:solidFill>
                          <a:effectLst/>
                        </a:rPr>
                        <a:t>This notice is given by the prosecutor</a:t>
                      </a:r>
                    </a:p>
                    <a:p>
                      <a:pPr marL="457200" algn="just">
                        <a:lnSpc>
                          <a:spcPct val="150000"/>
                        </a:lnSpc>
                        <a:spcBef>
                          <a:spcPts val="600"/>
                        </a:spcBef>
                      </a:pPr>
                      <a:r>
                        <a:rPr lang="en-GB" sz="1000" dirty="0">
                          <a:solidFill>
                            <a:schemeClr val="tx1">
                              <a:lumMod val="85000"/>
                              <a:lumOff val="15000"/>
                            </a:schemeClr>
                          </a:solidFill>
                          <a:effectLst/>
                        </a:rPr>
                        <a:t>I want to introduce evidence of the bad character of </a:t>
                      </a:r>
                      <a:r>
                        <a:rPr lang="en-GB" sz="1000" dirty="0">
                          <a:solidFill>
                            <a:schemeClr val="tx1">
                              <a:lumMod val="85000"/>
                              <a:lumOff val="15000"/>
                            </a:schemeClr>
                          </a:solidFill>
                          <a:effectLst/>
                          <a:highlight>
                            <a:srgbClr val="000000"/>
                          </a:highlight>
                        </a:rPr>
                        <a:t>CHRISTOPHER COLE</a:t>
                      </a:r>
                      <a:r>
                        <a:rPr lang="en-GB" sz="1000" dirty="0">
                          <a:solidFill>
                            <a:schemeClr val="tx1">
                              <a:lumMod val="85000"/>
                              <a:lumOff val="15000"/>
                            </a:schemeClr>
                          </a:solidFill>
                          <a:effectLst/>
                        </a:rPr>
                        <a:t> on the following ground(s) in the Criminal Justice Act 2003:</a:t>
                      </a:r>
                    </a:p>
                    <a:p>
                      <a:pPr marL="457200" algn="just">
                        <a:lnSpc>
                          <a:spcPct val="150000"/>
                        </a:lnSpc>
                        <a:spcBef>
                          <a:spcPts val="600"/>
                        </a:spcBef>
                        <a:spcAft>
                          <a:spcPts val="0"/>
                        </a:spcAft>
                      </a:pPr>
                      <a:r>
                        <a:rPr lang="en-GB" sz="1000" dirty="0">
                          <a:solidFill>
                            <a:schemeClr val="tx1">
                              <a:lumMod val="85000"/>
                              <a:lumOff val="15000"/>
                            </a:schemeClr>
                          </a:solidFill>
                          <a:effectLst/>
                        </a:rPr>
                        <a:t>     it is important explanatory evidence: s.101(1)(c).</a:t>
                      </a:r>
                    </a:p>
                    <a:p>
                      <a:pPr marL="270510" indent="-270510" algn="just">
                        <a:lnSpc>
                          <a:spcPct val="150000"/>
                        </a:lnSpc>
                        <a:spcBef>
                          <a:spcPts val="600"/>
                        </a:spcBef>
                        <a:spcAft>
                          <a:spcPts val="0"/>
                        </a:spcAft>
                      </a:pPr>
                      <a:r>
                        <a:rPr lang="en-GB" sz="1000" dirty="0">
                          <a:solidFill>
                            <a:schemeClr val="tx1">
                              <a:lumMod val="85000"/>
                              <a:lumOff val="15000"/>
                            </a:schemeClr>
                          </a:solidFill>
                          <a:effectLst/>
                        </a:rPr>
                        <a:t> it is relevant to an important matter in issue between that defendant and the prosecution: s.101(1)(d).</a:t>
                      </a:r>
                    </a:p>
                    <a:p>
                      <a:pPr marL="270510" indent="-270510" algn="just">
                        <a:lnSpc>
                          <a:spcPct val="150000"/>
                        </a:lnSpc>
                        <a:spcBef>
                          <a:spcPts val="600"/>
                        </a:spcBef>
                      </a:pPr>
                      <a:r>
                        <a:rPr lang="en-GB" sz="1000" dirty="0">
                          <a:solidFill>
                            <a:schemeClr val="tx1">
                              <a:lumMod val="85000"/>
                              <a:lumOff val="15000"/>
                            </a:schemeClr>
                          </a:solidFill>
                          <a:effectLst/>
                        </a:rPr>
                        <a:t> it has substantial probative value in relation to an important matter in issue between that defendant and a co-defendant: s.101(1)(e).</a:t>
                      </a:r>
                    </a:p>
                    <a:p>
                      <a:pPr marL="270510" indent="-270510" algn="just">
                        <a:lnSpc>
                          <a:spcPct val="150000"/>
                        </a:lnSpc>
                        <a:spcBef>
                          <a:spcPts val="600"/>
                        </a:spcBef>
                      </a:pPr>
                      <a:r>
                        <a:rPr lang="en-GB" sz="1000" dirty="0">
                          <a:solidFill>
                            <a:schemeClr val="tx1">
                              <a:lumMod val="85000"/>
                              <a:lumOff val="15000"/>
                            </a:schemeClr>
                          </a:solidFill>
                          <a:effectLst/>
                        </a:rPr>
                        <a:t> it is evidence to correct a false impression given by that defendant: s.101(1)(f).</a:t>
                      </a:r>
                    </a:p>
                    <a:p>
                      <a:pPr marL="270510" indent="-270510" algn="just">
                        <a:lnSpc>
                          <a:spcPct val="150000"/>
                        </a:lnSpc>
                        <a:spcBef>
                          <a:spcPts val="600"/>
                        </a:spcBef>
                        <a:spcAft>
                          <a:spcPts val="300"/>
                        </a:spcAft>
                      </a:pPr>
                      <a:r>
                        <a:rPr lang="en-GB" sz="1000" dirty="0">
                          <a:solidFill>
                            <a:schemeClr val="tx1">
                              <a:lumMod val="85000"/>
                              <a:lumOff val="15000"/>
                            </a:schemeClr>
                          </a:solidFill>
                          <a:effectLst/>
                        </a:rPr>
                        <a:t> that defendant has made an attack on another person’s character: s.101(1)(g).</a:t>
                      </a:r>
                      <a:endParaRPr lang="en-GB" sz="1000" b="1" dirty="0">
                        <a:solidFill>
                          <a:schemeClr val="tx1">
                            <a:lumMod val="85000"/>
                            <a:lumOff val="15000"/>
                          </a:schemeClr>
                        </a:solidFill>
                        <a:effectLst/>
                        <a:latin typeface="Arial" panose="020B0604020202020204" pitchFamily="34" charset="0"/>
                        <a:ea typeface="Times New Roman" panose="02020603050405020304" pitchFamily="18" charset="0"/>
                      </a:endParaRPr>
                    </a:p>
                  </a:txBody>
                  <a:tcPr marL="144098" marR="86459" marT="86459" marB="86459">
                    <a:lnL w="38100" cap="flat" cmpd="sng" algn="ctr">
                      <a:no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3301211415"/>
                  </a:ext>
                </a:extLst>
              </a:tr>
            </a:tbl>
          </a:graphicData>
        </a:graphic>
      </p:graphicFrame>
    </p:spTree>
    <p:extLst>
      <p:ext uri="{BB962C8B-B14F-4D97-AF65-F5344CB8AC3E}">
        <p14:creationId xmlns:p14="http://schemas.microsoft.com/office/powerpoint/2010/main" val="222025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2B38541B-2901-4F16-9049-493C6E0E9ACE}"/>
              </a:ext>
            </a:extLst>
          </p:cNvPr>
          <p:cNvSpPr>
            <a:spLocks noGrp="1"/>
          </p:cNvSpPr>
          <p:nvPr>
            <p:ph type="title"/>
          </p:nvPr>
        </p:nvSpPr>
        <p:spPr>
          <a:xfrm>
            <a:off x="958506" y="800392"/>
            <a:ext cx="10264697" cy="1212102"/>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	</a:t>
            </a:r>
            <a:r>
              <a:rPr lang="en-US" kern="1200" dirty="0">
                <a:solidFill>
                  <a:srgbClr val="FFFFFF"/>
                </a:solidFill>
                <a:latin typeface="Arial Black" panose="020B0A04020102020204" pitchFamily="34" charset="0"/>
                <a:cs typeface="+mj-cs"/>
              </a:rPr>
              <a:t>BACK TO BASICS </a:t>
            </a:r>
            <a:br>
              <a:rPr lang="en-US" kern="1200" dirty="0">
                <a:solidFill>
                  <a:srgbClr val="FFFFFF"/>
                </a:solidFill>
                <a:latin typeface="Arial Black" panose="020B0A04020102020204" pitchFamily="34" charset="0"/>
                <a:cs typeface="+mj-cs"/>
              </a:rPr>
            </a:br>
            <a:r>
              <a:rPr lang="en-US" kern="1200" dirty="0">
                <a:solidFill>
                  <a:srgbClr val="FFFFFF"/>
                </a:solidFill>
                <a:latin typeface="Arial Black" panose="020B0A04020102020204" pitchFamily="34" charset="0"/>
                <a:cs typeface="+mj-cs"/>
              </a:rPr>
              <a:t>‘SIR BRIAN LEVESON STYLE’</a:t>
            </a:r>
          </a:p>
        </p:txBody>
      </p:sp>
      <p:sp>
        <p:nvSpPr>
          <p:cNvPr id="3" name="Content Placeholder 2">
            <a:extLst>
              <a:ext uri="{FF2B5EF4-FFF2-40B4-BE49-F238E27FC236}">
                <a16:creationId xmlns:a16="http://schemas.microsoft.com/office/drawing/2014/main" id="{9320E98E-5ECE-49FD-91B5-B93277B601D5}"/>
              </a:ext>
            </a:extLst>
          </p:cNvPr>
          <p:cNvSpPr>
            <a:spLocks noGrp="1"/>
          </p:cNvSpPr>
          <p:nvPr>
            <p:ph idx="1"/>
          </p:nvPr>
        </p:nvSpPr>
        <p:spPr>
          <a:xfrm>
            <a:off x="1367624" y="2490436"/>
            <a:ext cx="9708995" cy="3567173"/>
          </a:xfrm>
        </p:spPr>
        <p:txBody>
          <a:bodyPr vert="horz" lIns="91440" tIns="45720" rIns="91440" bIns="45720" rtlCol="0" anchor="ctr">
            <a:normAutofit fontScale="85000" lnSpcReduction="10000"/>
          </a:bodyPr>
          <a:lstStyle/>
          <a:p>
            <a:endParaRPr lang="en-US" sz="2800" b="1" dirty="0">
              <a:solidFill>
                <a:schemeClr val="tx1"/>
              </a:solidFill>
              <a:latin typeface="+mn-lt"/>
              <a:cs typeface="+mn-cs"/>
            </a:endParaRPr>
          </a:p>
          <a:p>
            <a:r>
              <a:rPr lang="en-US" sz="2800" b="1" dirty="0">
                <a:solidFill>
                  <a:schemeClr val="tx1"/>
                </a:solidFill>
                <a:latin typeface="+mn-lt"/>
                <a:cs typeface="+mn-cs"/>
              </a:rPr>
              <a:t>Review of Efficiency in Criminal Proceedings 2015</a:t>
            </a:r>
            <a:r>
              <a:rPr lang="en-US" sz="2800" dirty="0">
                <a:solidFill>
                  <a:schemeClr val="tx1"/>
                </a:solidFill>
                <a:latin typeface="+mn-lt"/>
                <a:cs typeface="+mn-cs"/>
              </a:rPr>
              <a:t>– </a:t>
            </a:r>
            <a:r>
              <a:rPr lang="en-US" sz="2800" b="1" dirty="0">
                <a:solidFill>
                  <a:schemeClr val="tx1"/>
                </a:solidFill>
                <a:latin typeface="+mn-lt"/>
                <a:cs typeface="+mn-cs"/>
              </a:rPr>
              <a:t>Remember it?</a:t>
            </a:r>
            <a:r>
              <a:rPr lang="en-US" sz="2800" b="1" dirty="0">
                <a:solidFill>
                  <a:srgbClr val="C00000"/>
                </a:solidFill>
                <a:latin typeface="+mn-lt"/>
                <a:cs typeface="+mn-cs"/>
              </a:rPr>
              <a:t> </a:t>
            </a:r>
            <a:r>
              <a:rPr lang="en-US" sz="2800" b="1" dirty="0">
                <a:solidFill>
                  <a:srgbClr val="FF0000"/>
                </a:solidFill>
                <a:latin typeface="+mn-lt"/>
                <a:cs typeface="+mn-cs"/>
              </a:rPr>
              <a:t>How good written advocacy helps…</a:t>
            </a:r>
            <a:endParaRPr lang="en-US" sz="2800" b="1" dirty="0">
              <a:solidFill>
                <a:schemeClr val="tx1"/>
              </a:solidFill>
              <a:latin typeface="+mn-lt"/>
              <a:cs typeface="+mn-cs"/>
            </a:endParaRPr>
          </a:p>
          <a:p>
            <a:endParaRPr lang="en-US" sz="2800" dirty="0">
              <a:solidFill>
                <a:schemeClr val="tx1"/>
              </a:solidFill>
              <a:latin typeface="+mn-lt"/>
              <a:cs typeface="+mn-cs"/>
            </a:endParaRPr>
          </a:p>
          <a:p>
            <a:pPr marL="914400" lvl="1" indent="-457200">
              <a:buAutoNum type="arabicPeriod"/>
            </a:pPr>
            <a:r>
              <a:rPr lang="en-US" sz="2800" dirty="0">
                <a:solidFill>
                  <a:schemeClr val="tx1"/>
                </a:solidFill>
                <a:latin typeface="+mn-lt"/>
                <a:cs typeface="+mn-cs"/>
              </a:rPr>
              <a:t>Getting it right first time </a:t>
            </a:r>
            <a:r>
              <a:rPr lang="en-US" sz="2800" dirty="0">
                <a:solidFill>
                  <a:srgbClr val="FF0000"/>
                </a:solidFill>
                <a:latin typeface="+mn-lt"/>
                <a:cs typeface="+mn-cs"/>
              </a:rPr>
              <a:t>– </a:t>
            </a:r>
            <a:r>
              <a:rPr lang="en-US" sz="2800" b="1" dirty="0">
                <a:solidFill>
                  <a:srgbClr val="FF0000"/>
                </a:solidFill>
                <a:latin typeface="+mn-lt"/>
                <a:cs typeface="+mn-cs"/>
              </a:rPr>
              <a:t>WA shows preparation &amp; focus</a:t>
            </a:r>
            <a:endParaRPr lang="en-US" sz="2800" b="1" dirty="0">
              <a:solidFill>
                <a:schemeClr val="tx1"/>
              </a:solidFill>
              <a:latin typeface="+mn-lt"/>
              <a:cs typeface="+mn-cs"/>
            </a:endParaRPr>
          </a:p>
          <a:p>
            <a:pPr marL="914400" lvl="1" indent="-457200">
              <a:buAutoNum type="arabicPeriod"/>
            </a:pPr>
            <a:r>
              <a:rPr lang="en-US" sz="2800" dirty="0">
                <a:solidFill>
                  <a:schemeClr val="tx1"/>
                </a:solidFill>
                <a:latin typeface="+mn-lt"/>
                <a:cs typeface="+mn-cs"/>
              </a:rPr>
              <a:t>Case ownership </a:t>
            </a:r>
            <a:r>
              <a:rPr lang="en-US" sz="2800" dirty="0">
                <a:solidFill>
                  <a:srgbClr val="FF0000"/>
                </a:solidFill>
                <a:latin typeface="+mn-lt"/>
                <a:cs typeface="+mn-cs"/>
              </a:rPr>
              <a:t>– </a:t>
            </a:r>
            <a:r>
              <a:rPr lang="en-US" sz="2800" b="1" dirty="0">
                <a:solidFill>
                  <a:srgbClr val="FF0000"/>
                </a:solidFill>
                <a:latin typeface="+mn-lt"/>
                <a:cs typeface="+mn-cs"/>
              </a:rPr>
              <a:t>WA is influencing the judge for your side</a:t>
            </a:r>
            <a:endParaRPr lang="en-US" sz="2800" b="1" dirty="0">
              <a:solidFill>
                <a:schemeClr val="tx1"/>
              </a:solidFill>
              <a:latin typeface="+mn-lt"/>
              <a:cs typeface="+mn-cs"/>
            </a:endParaRPr>
          </a:p>
          <a:p>
            <a:pPr marL="914400" lvl="1" indent="-457200">
              <a:buAutoNum type="arabicPeriod"/>
            </a:pPr>
            <a:r>
              <a:rPr lang="en-US" sz="2800" dirty="0">
                <a:solidFill>
                  <a:schemeClr val="tx1"/>
                </a:solidFill>
                <a:latin typeface="+mn-lt"/>
                <a:cs typeface="+mn-cs"/>
              </a:rPr>
              <a:t>Duty of direct engagement between the parties </a:t>
            </a:r>
            <a:r>
              <a:rPr lang="en-US" sz="2800" dirty="0">
                <a:solidFill>
                  <a:srgbClr val="FF0000"/>
                </a:solidFill>
                <a:latin typeface="+mn-lt"/>
                <a:cs typeface="+mn-cs"/>
              </a:rPr>
              <a:t>– </a:t>
            </a:r>
            <a:r>
              <a:rPr lang="en-US" sz="2800" b="1" dirty="0">
                <a:solidFill>
                  <a:srgbClr val="FF0000"/>
                </a:solidFill>
                <a:latin typeface="+mn-lt"/>
                <a:cs typeface="+mn-cs"/>
              </a:rPr>
              <a:t>if it’s in writing on the DCS there is no question it was done</a:t>
            </a:r>
            <a:endParaRPr lang="en-US" sz="2800" b="1" dirty="0">
              <a:solidFill>
                <a:schemeClr val="tx1"/>
              </a:solidFill>
              <a:latin typeface="+mn-lt"/>
              <a:cs typeface="+mn-cs"/>
            </a:endParaRPr>
          </a:p>
          <a:p>
            <a:pPr marL="914400" lvl="1" indent="-457200">
              <a:buAutoNum type="arabicPeriod"/>
            </a:pPr>
            <a:r>
              <a:rPr lang="en-US" sz="2800" dirty="0">
                <a:solidFill>
                  <a:schemeClr val="tx1"/>
                </a:solidFill>
                <a:latin typeface="+mn-lt"/>
                <a:cs typeface="+mn-cs"/>
              </a:rPr>
              <a:t>Consistent “robust” judicial case management – </a:t>
            </a:r>
            <a:r>
              <a:rPr lang="en-US" sz="2800" b="1" dirty="0">
                <a:solidFill>
                  <a:srgbClr val="FF0000"/>
                </a:solidFill>
                <a:latin typeface="+mn-lt"/>
                <a:cs typeface="+mn-cs"/>
              </a:rPr>
              <a:t>written submissions help the judge do this</a:t>
            </a:r>
            <a:endParaRPr lang="en-US" sz="2800" b="1" dirty="0">
              <a:solidFill>
                <a:schemeClr val="tx1"/>
              </a:solidFill>
              <a:latin typeface="+mn-lt"/>
              <a:cs typeface="+mn-cs"/>
            </a:endParaRPr>
          </a:p>
          <a:p>
            <a:endParaRPr lang="en-US" sz="2400" dirty="0">
              <a:solidFill>
                <a:schemeClr val="tx1"/>
              </a:solidFill>
              <a:latin typeface="+mn-lt"/>
              <a:cs typeface="+mn-cs"/>
            </a:endParaRPr>
          </a:p>
          <a:p>
            <a:endParaRPr lang="en-US" sz="2400" dirty="0">
              <a:solidFill>
                <a:schemeClr val="tx1"/>
              </a:solidFill>
              <a:latin typeface="+mn-lt"/>
              <a:cs typeface="+mn-cs"/>
            </a:endParaRPr>
          </a:p>
        </p:txBody>
      </p:sp>
      <p:sp>
        <p:nvSpPr>
          <p:cNvPr id="4" name="Footer Placeholder 4">
            <a:extLst>
              <a:ext uri="{FF2B5EF4-FFF2-40B4-BE49-F238E27FC236}">
                <a16:creationId xmlns:a16="http://schemas.microsoft.com/office/drawing/2014/main" id="{A1F1F2BE-BBCB-E6C1-3C4C-B9BE71C06CEA}"/>
              </a:ext>
            </a:extLst>
          </p:cNvPr>
          <p:cNvSpPr>
            <a:spLocks noGrp="1"/>
          </p:cNvSpPr>
          <p:nvPr>
            <p:ph type="ftr" sz="quarter" idx="11"/>
          </p:nvPr>
        </p:nvSpPr>
        <p:spPr>
          <a:xfrm>
            <a:off x="4038600" y="6356350"/>
            <a:ext cx="4114800" cy="365125"/>
          </a:xfrm>
        </p:spPr>
        <p:txBody>
          <a:bodyPr/>
          <a:lstStyle/>
          <a:p>
            <a:r>
              <a:rPr lang="it-IT" dirty="0"/>
              <a:t>Bobbie Cheema-Grubb J 26 June 2024</a:t>
            </a:r>
            <a:endParaRPr lang="en-US" dirty="0"/>
          </a:p>
        </p:txBody>
      </p:sp>
    </p:spTree>
    <p:extLst>
      <p:ext uri="{BB962C8B-B14F-4D97-AF65-F5344CB8AC3E}">
        <p14:creationId xmlns:p14="http://schemas.microsoft.com/office/powerpoint/2010/main" val="290865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33DC-0F90-4C74-D992-1A8161E95D55}"/>
              </a:ext>
            </a:extLst>
          </p:cNvPr>
          <p:cNvSpPr>
            <a:spLocks noGrp="1"/>
          </p:cNvSpPr>
          <p:nvPr>
            <p:ph type="title"/>
          </p:nvPr>
        </p:nvSpPr>
        <p:spPr/>
        <p:txBody>
          <a:bodyPr/>
          <a:lstStyle/>
          <a:p>
            <a:r>
              <a:rPr lang="en-GB" dirty="0"/>
              <a:t>1. The Facts of the misconduct</a:t>
            </a:r>
          </a:p>
        </p:txBody>
      </p:sp>
      <p:sp>
        <p:nvSpPr>
          <p:cNvPr id="3" name="Content Placeholder 2">
            <a:extLst>
              <a:ext uri="{FF2B5EF4-FFF2-40B4-BE49-F238E27FC236}">
                <a16:creationId xmlns:a16="http://schemas.microsoft.com/office/drawing/2014/main" id="{4FEDA75C-E5AD-D4EE-6867-620D0DD0EDF9}"/>
              </a:ext>
            </a:extLst>
          </p:cNvPr>
          <p:cNvSpPr>
            <a:spLocks noGrp="1"/>
          </p:cNvSpPr>
          <p:nvPr>
            <p:ph idx="1"/>
          </p:nvPr>
        </p:nvSpPr>
        <p:spPr/>
        <p:txBody>
          <a:bodyPr/>
          <a:lstStyle/>
          <a:p>
            <a:pPr marL="0" indent="0">
              <a:buNone/>
            </a:pPr>
            <a:r>
              <a:rPr lang="en-GB" dirty="0"/>
              <a:t>The court will want to know:</a:t>
            </a:r>
          </a:p>
          <a:p>
            <a:endParaRPr lang="en-GB" dirty="0"/>
          </a:p>
          <a:p>
            <a:r>
              <a:rPr lang="en-GB" dirty="0"/>
              <a:t>1.	What is the misconduct you are relying on</a:t>
            </a:r>
          </a:p>
          <a:p>
            <a:r>
              <a:rPr lang="en-GB" dirty="0"/>
              <a:t>2.	Where the evidence for that is – give DCS references</a:t>
            </a:r>
          </a:p>
          <a:p>
            <a:r>
              <a:rPr lang="en-GB" dirty="0"/>
              <a:t>3.	How you will prove it at trial</a:t>
            </a:r>
          </a:p>
          <a:p>
            <a:pPr marL="0" indent="0">
              <a:buNone/>
            </a:pPr>
            <a:endParaRPr lang="en-GB" dirty="0"/>
          </a:p>
          <a:p>
            <a:pPr marL="0" indent="0">
              <a:buNone/>
            </a:pPr>
            <a:r>
              <a:rPr lang="en-GB" dirty="0"/>
              <a:t>Make it easy for the court – they will not have time to do the research themselves. And reassure the court about satellite litigation.</a:t>
            </a:r>
          </a:p>
        </p:txBody>
      </p:sp>
    </p:spTree>
    <p:extLst>
      <p:ext uri="{BB962C8B-B14F-4D97-AF65-F5344CB8AC3E}">
        <p14:creationId xmlns:p14="http://schemas.microsoft.com/office/powerpoint/2010/main" val="213424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E5E6-0FCA-BC2A-E216-DD8A15052353}"/>
              </a:ext>
            </a:extLst>
          </p:cNvPr>
          <p:cNvSpPr>
            <a:spLocks noGrp="1"/>
          </p:cNvSpPr>
          <p:nvPr>
            <p:ph type="title"/>
          </p:nvPr>
        </p:nvSpPr>
        <p:spPr/>
        <p:txBody>
          <a:bodyPr/>
          <a:lstStyle/>
          <a:p>
            <a:r>
              <a:rPr lang="en-GB" dirty="0"/>
              <a:t>1. The facts of misconduct</a:t>
            </a:r>
          </a:p>
        </p:txBody>
      </p:sp>
      <p:sp>
        <p:nvSpPr>
          <p:cNvPr id="3" name="Content Placeholder 2">
            <a:extLst>
              <a:ext uri="{FF2B5EF4-FFF2-40B4-BE49-F238E27FC236}">
                <a16:creationId xmlns:a16="http://schemas.microsoft.com/office/drawing/2014/main" id="{0DCCEDE1-658E-00C7-0092-01D51C7C5E49}"/>
              </a:ext>
            </a:extLst>
          </p:cNvPr>
          <p:cNvSpPr>
            <a:spLocks noGrp="1"/>
          </p:cNvSpPr>
          <p:nvPr>
            <p:ph idx="1"/>
          </p:nvPr>
        </p:nvSpPr>
        <p:spPr/>
        <p:txBody>
          <a:bodyPr>
            <a:normAutofit fontScale="85000" lnSpcReduction="10000"/>
          </a:bodyPr>
          <a:lstStyle/>
          <a:p>
            <a:pPr marL="0" indent="0" algn="just">
              <a:lnSpc>
                <a:spcPct val="115000"/>
              </a:lnSpc>
              <a:spcBef>
                <a:spcPts val="1200"/>
              </a:spcBef>
              <a:buNone/>
            </a:pPr>
            <a:r>
              <a:rPr lang="en-GB" sz="1800" dirty="0">
                <a:effectLst/>
                <a:latin typeface="Arial" panose="020B0604020202020204" pitchFamily="34" charset="0"/>
                <a:ea typeface="Times New Roman" panose="02020603050405020304" pitchFamily="18" charset="0"/>
              </a:rPr>
              <a:t>The prosecution seeks to adduce evidence of the following matters:  </a:t>
            </a:r>
            <a:endParaRPr lang="en-GB"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arenBoth"/>
            </a:pPr>
            <a:r>
              <a:rPr lang="en-GB" sz="1800" dirty="0">
                <a:effectLst/>
                <a:latin typeface="Arial" panose="020B0604020202020204" pitchFamily="34" charset="0"/>
                <a:ea typeface="Times New Roman" panose="02020603050405020304" pitchFamily="18" charset="0"/>
              </a:rPr>
              <a:t>The defendant was controlling of and would argue with the deceased;</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arenBoth"/>
            </a:pPr>
            <a:r>
              <a:rPr lang="en-GB" sz="1800" dirty="0">
                <a:effectLst/>
                <a:latin typeface="Arial" panose="020B0604020202020204" pitchFamily="34" charset="0"/>
                <a:ea typeface="Times New Roman" panose="02020603050405020304" pitchFamily="18" charset="0"/>
              </a:rPr>
              <a:t>The defendant had previously sought to obstruct the breathing of a partner as part of his controlling behaviour towards her and/or in the course of arguing with her;</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arenBoth"/>
            </a:pPr>
            <a:r>
              <a:rPr lang="en-GB" sz="1800" dirty="0">
                <a:effectLst/>
                <a:latin typeface="Arial" panose="020B0604020202020204" pitchFamily="34" charset="0"/>
                <a:ea typeface="Times New Roman" panose="02020603050405020304" pitchFamily="18" charset="0"/>
              </a:rPr>
              <a:t>The defendant had similarly obstructed the breathing of another female when he was upset, intoxicated and angry;</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arenBoth"/>
            </a:pPr>
            <a:r>
              <a:rPr lang="en-GB" sz="1800" dirty="0">
                <a:effectLst/>
                <a:latin typeface="Arial" panose="020B0604020202020204" pitchFamily="34" charset="0"/>
                <a:ea typeface="Times New Roman" panose="02020603050405020304" pitchFamily="18" charset="0"/>
              </a:rPr>
              <a:t>The defendant would sexually penetrate the deceased when she was asleep.</a:t>
            </a:r>
            <a:endParaRPr lang="en-GB"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b="0" dirty="0">
                <a:effectLst/>
                <a:latin typeface="Arial" panose="020B0604020202020204" pitchFamily="34" charset="0"/>
                <a:ea typeface="Times New Roman" panose="02020603050405020304" pitchFamily="18" charset="0"/>
              </a:rPr>
              <a:t>The evidence for these allegations derives from witness statements that have been uploaded to the DCS from WITNESSES A-D </a:t>
            </a:r>
            <a:r>
              <a:rPr lang="en-GB" sz="1800" b="0" dirty="0">
                <a:effectLst/>
                <a:highlight>
                  <a:srgbClr val="000000"/>
                </a:highlight>
                <a:latin typeface="Arial" panose="020B0604020202020204" pitchFamily="34" charset="0"/>
                <a:ea typeface="Times New Roman" panose="02020603050405020304" pitchFamily="18" charset="0"/>
              </a:rPr>
              <a:t>Rebecca Sheppard [I131], Louise Nye [I134], Ellie Chilton [I139] and Kirsty Llewellyn</a:t>
            </a:r>
            <a:r>
              <a:rPr lang="en-GB" sz="1800" b="0" dirty="0">
                <a:effectLst/>
                <a:latin typeface="Arial" panose="020B0604020202020204" pitchFamily="34" charset="0"/>
                <a:ea typeface="Times New Roman" panose="02020603050405020304" pitchFamily="18" charset="0"/>
              </a:rPr>
              <a:t>. The last of these has not been included in the statements bundle thus far because it is recognised that her evidence depends for its admissibility on the resolution of this application, whereas aspects of the evidence from the other witnesses are submitted to be admissible whether this application is successful or not.</a:t>
            </a:r>
            <a:endParaRPr lang="en-GB" sz="1800" b="1"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5146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BEEC-3CB9-A1DB-4846-79E9D54FCDBF}"/>
              </a:ext>
            </a:extLst>
          </p:cNvPr>
          <p:cNvSpPr>
            <a:spLocks noGrp="1"/>
          </p:cNvSpPr>
          <p:nvPr>
            <p:ph type="title"/>
          </p:nvPr>
        </p:nvSpPr>
        <p:spPr/>
        <p:txBody>
          <a:bodyPr/>
          <a:lstStyle/>
          <a:p>
            <a:r>
              <a:rPr lang="en-GB" dirty="0"/>
              <a:t>2. How to prove the misconduct</a:t>
            </a:r>
          </a:p>
        </p:txBody>
      </p:sp>
      <p:sp>
        <p:nvSpPr>
          <p:cNvPr id="3" name="Content Placeholder 2">
            <a:extLst>
              <a:ext uri="{FF2B5EF4-FFF2-40B4-BE49-F238E27FC236}">
                <a16:creationId xmlns:a16="http://schemas.microsoft.com/office/drawing/2014/main" id="{7C4EDC2E-F6DD-5C00-6669-A064B4BE1568}"/>
              </a:ext>
            </a:extLst>
          </p:cNvPr>
          <p:cNvSpPr>
            <a:spLocks noGrp="1"/>
          </p:cNvSpPr>
          <p:nvPr>
            <p:ph idx="1"/>
          </p:nvPr>
        </p:nvSpPr>
        <p:spPr/>
        <p:txBody>
          <a:bodyPr/>
          <a:lstStyle/>
          <a:p>
            <a:pPr marL="0" indent="0" algn="just">
              <a:buNone/>
            </a:pPr>
            <a:r>
              <a:rPr lang="en-GB" sz="1800" b="0" dirty="0">
                <a:effectLst/>
                <a:latin typeface="Arial" panose="020B0604020202020204" pitchFamily="34" charset="0"/>
                <a:ea typeface="Times New Roman" panose="02020603050405020304" pitchFamily="18" charset="0"/>
              </a:rPr>
              <a:t>The prosecution is in a position to call each of the witnesses above to give evidence of the matters summarised above. To the extent that </a:t>
            </a:r>
            <a:r>
              <a:rPr lang="en-GB" sz="1800" b="0" dirty="0">
                <a:effectLst/>
                <a:highlight>
                  <a:srgbClr val="000000"/>
                </a:highlight>
                <a:latin typeface="Arial" panose="020B0604020202020204" pitchFamily="34" charset="0"/>
                <a:ea typeface="Times New Roman" panose="02020603050405020304" pitchFamily="18" charset="0"/>
              </a:rPr>
              <a:t>Rebecca Sheppard</a:t>
            </a:r>
            <a:r>
              <a:rPr lang="en-GB" sz="1800" b="0" dirty="0">
                <a:effectLst/>
                <a:latin typeface="Arial" panose="020B0604020202020204" pitchFamily="34" charset="0"/>
                <a:ea typeface="Times New Roman" panose="02020603050405020304" pitchFamily="18" charset="0"/>
              </a:rPr>
              <a:t> WITNESS B in particular recounts things she was told by the deceased, it is submitted that these are admissible pursuant to section 116, Criminal Justice Act 2003. A notice under that provision will also be uploaded. </a:t>
            </a:r>
          </a:p>
          <a:p>
            <a:pPr marL="0" indent="0" algn="just">
              <a:buNone/>
            </a:pPr>
            <a:r>
              <a:rPr lang="en-GB" sz="1800" b="0" dirty="0">
                <a:effectLst/>
                <a:latin typeface="Arial" panose="020B0604020202020204" pitchFamily="34" charset="0"/>
                <a:ea typeface="Times New Roman" panose="02020603050405020304" pitchFamily="18" charset="0"/>
              </a:rPr>
              <a:t>It is recognised that the Court may consider that aspects of, in particular the statement of </a:t>
            </a:r>
            <a:r>
              <a:rPr lang="en-GB" sz="1800" b="0" dirty="0">
                <a:effectLst/>
                <a:highlight>
                  <a:srgbClr val="000000"/>
                </a:highlight>
                <a:latin typeface="Arial" panose="020B0604020202020204" pitchFamily="34" charset="0"/>
                <a:ea typeface="Times New Roman" panose="02020603050405020304" pitchFamily="18" charset="0"/>
              </a:rPr>
              <a:t>Ms Llewellyn</a:t>
            </a:r>
            <a:r>
              <a:rPr lang="en-GB" sz="1800" b="0" dirty="0">
                <a:effectLst/>
                <a:latin typeface="Arial" panose="020B0604020202020204" pitchFamily="34" charset="0"/>
                <a:ea typeface="Times New Roman" panose="02020603050405020304" pitchFamily="18" charset="0"/>
              </a:rPr>
              <a:t> WITNESS A beyond that summarised above may not need to be adduced – the extent to which the evidence will need to be adduced will depend on the nature of the challenge to it, and the extent of its relevance in the light of that challenge.</a:t>
            </a:r>
            <a:endParaRPr lang="en-GB" sz="1800" b="1"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88544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6C78-88FA-C709-8120-FA60BFDFEE6B}"/>
              </a:ext>
            </a:extLst>
          </p:cNvPr>
          <p:cNvSpPr>
            <a:spLocks noGrp="1"/>
          </p:cNvSpPr>
          <p:nvPr>
            <p:ph type="title"/>
          </p:nvPr>
        </p:nvSpPr>
        <p:spPr/>
        <p:txBody>
          <a:bodyPr/>
          <a:lstStyle/>
          <a:p>
            <a:r>
              <a:rPr lang="en-GB" dirty="0"/>
              <a:t>3. Reasons why it is admissible</a:t>
            </a:r>
          </a:p>
        </p:txBody>
      </p:sp>
      <p:sp>
        <p:nvSpPr>
          <p:cNvPr id="3" name="Content Placeholder 2">
            <a:extLst>
              <a:ext uri="{FF2B5EF4-FFF2-40B4-BE49-F238E27FC236}">
                <a16:creationId xmlns:a16="http://schemas.microsoft.com/office/drawing/2014/main" id="{D44D08A3-16E0-8535-D140-6FCB56038D82}"/>
              </a:ext>
            </a:extLst>
          </p:cNvPr>
          <p:cNvSpPr>
            <a:spLocks noGrp="1"/>
          </p:cNvSpPr>
          <p:nvPr>
            <p:ph idx="1"/>
          </p:nvPr>
        </p:nvSpPr>
        <p:spPr/>
        <p:txBody>
          <a:bodyPr/>
          <a:lstStyle/>
          <a:p>
            <a:pPr marL="0" indent="0">
              <a:buNone/>
            </a:pPr>
            <a:r>
              <a:rPr lang="en-GB" dirty="0"/>
              <a:t>In many cases, this will be the extent of the written advocacy to support the bad character application and so it needs to set out:</a:t>
            </a:r>
          </a:p>
          <a:p>
            <a:r>
              <a:rPr lang="en-GB" dirty="0"/>
              <a:t>Which gateway(s) are relied on</a:t>
            </a:r>
          </a:p>
          <a:p>
            <a:r>
              <a:rPr lang="en-GB" dirty="0"/>
              <a:t>Why they are relied on </a:t>
            </a:r>
          </a:p>
          <a:p>
            <a:pPr lvl="1"/>
            <a:r>
              <a:rPr lang="en-GB" dirty="0"/>
              <a:t>– what issues the evidence goes to and </a:t>
            </a:r>
          </a:p>
          <a:p>
            <a:pPr lvl="1"/>
            <a:r>
              <a:rPr lang="en-GB" dirty="0"/>
              <a:t>- how those issues are addressed by the gateway(s) you rely on</a:t>
            </a:r>
          </a:p>
          <a:p>
            <a:r>
              <a:rPr lang="en-GB" dirty="0"/>
              <a:t>How the facts you have set out are relevant to </a:t>
            </a:r>
            <a:r>
              <a:rPr lang="en-GB" dirty="0" err="1"/>
              <a:t>to</a:t>
            </a:r>
            <a:r>
              <a:rPr lang="en-GB" dirty="0"/>
              <a:t> those issues and fit with that gateway </a:t>
            </a:r>
          </a:p>
        </p:txBody>
      </p:sp>
    </p:spTree>
    <p:extLst>
      <p:ext uri="{BB962C8B-B14F-4D97-AF65-F5344CB8AC3E}">
        <p14:creationId xmlns:p14="http://schemas.microsoft.com/office/powerpoint/2010/main" val="771408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1197-263B-584F-5DC7-15F463553F01}"/>
              </a:ext>
            </a:extLst>
          </p:cNvPr>
          <p:cNvSpPr>
            <a:spLocks noGrp="1"/>
          </p:cNvSpPr>
          <p:nvPr>
            <p:ph type="title"/>
          </p:nvPr>
        </p:nvSpPr>
        <p:spPr/>
        <p:txBody>
          <a:bodyPr/>
          <a:lstStyle/>
          <a:p>
            <a:r>
              <a:rPr lang="en-GB" dirty="0"/>
              <a:t>3. Reasons why it is admissible</a:t>
            </a:r>
          </a:p>
        </p:txBody>
      </p:sp>
      <p:sp>
        <p:nvSpPr>
          <p:cNvPr id="3" name="Content Placeholder 2">
            <a:extLst>
              <a:ext uri="{FF2B5EF4-FFF2-40B4-BE49-F238E27FC236}">
                <a16:creationId xmlns:a16="http://schemas.microsoft.com/office/drawing/2014/main" id="{2C5365F7-5197-3CC8-6DD4-2E66D7A8647D}"/>
              </a:ext>
            </a:extLst>
          </p:cNvPr>
          <p:cNvSpPr>
            <a:spLocks noGrp="1"/>
          </p:cNvSpPr>
          <p:nvPr>
            <p:ph idx="1"/>
          </p:nvPr>
        </p:nvSpPr>
        <p:spPr/>
        <p:txBody>
          <a:bodyPr>
            <a:normAutofit fontScale="92500" lnSpcReduction="20000"/>
          </a:bodyPr>
          <a:lstStyle/>
          <a:p>
            <a:pPr marL="0" indent="0" algn="just">
              <a:lnSpc>
                <a:spcPct val="115000"/>
              </a:lnSpc>
              <a:buNone/>
            </a:pPr>
            <a:r>
              <a:rPr lang="en-GB" sz="1800" b="0" dirty="0">
                <a:effectLst/>
                <a:latin typeface="Arial" panose="020B0604020202020204" pitchFamily="34" charset="0"/>
                <a:ea typeface="Times New Roman" panose="02020603050405020304" pitchFamily="18" charset="0"/>
              </a:rPr>
              <a:t>The prosecution submits that parts of this evidence do not fall within definition of ‘</a:t>
            </a:r>
            <a:r>
              <a:rPr lang="en-GB" sz="1800" b="0" i="1" dirty="0">
                <a:effectLst/>
                <a:latin typeface="Arial" panose="020B0604020202020204" pitchFamily="34" charset="0"/>
                <a:ea typeface="Times New Roman" panose="02020603050405020304" pitchFamily="18" charset="0"/>
              </a:rPr>
              <a:t>reprehensible behaviour’</a:t>
            </a:r>
            <a:r>
              <a:rPr lang="en-GB" sz="1800" b="0" dirty="0">
                <a:effectLst/>
                <a:latin typeface="Arial" panose="020B0604020202020204" pitchFamily="34" charset="0"/>
                <a:ea typeface="Times New Roman" panose="02020603050405020304" pitchFamily="18" charset="0"/>
              </a:rPr>
              <a:t> in the Criminal Justice Act 2003 (‘CJA 2003’) so as to represent bad character. For example, evidence that the defendant argued with the deceased, or for that matter WITNESS A </a:t>
            </a:r>
            <a:r>
              <a:rPr lang="en-GB" sz="1800" b="0" dirty="0">
                <a:effectLst/>
                <a:highlight>
                  <a:srgbClr val="000000"/>
                </a:highlight>
                <a:latin typeface="Arial" panose="020B0604020202020204" pitchFamily="34" charset="0"/>
                <a:ea typeface="Times New Roman" panose="02020603050405020304" pitchFamily="18" charset="0"/>
              </a:rPr>
              <a:t>Ms Llewellyn</a:t>
            </a:r>
            <a:r>
              <a:rPr lang="en-GB" sz="1800" b="0" dirty="0">
                <a:effectLst/>
                <a:latin typeface="Arial" panose="020B0604020202020204" pitchFamily="34" charset="0"/>
                <a:ea typeface="Times New Roman" panose="02020603050405020304" pitchFamily="18" charset="0"/>
              </a:rPr>
              <a:t>, or was controlling of his partner in either case. However, it is recognised that other aspects of the evidence identified above does fall within the CJA 2003. </a:t>
            </a:r>
            <a:endParaRPr lang="en-GB" sz="1800" b="1" dirty="0">
              <a:effectLst/>
              <a:latin typeface="Times New Roman" panose="02020603050405020304" pitchFamily="18" charset="0"/>
              <a:ea typeface="Times New Roman" panose="02020603050405020304" pitchFamily="18" charset="0"/>
            </a:endParaRPr>
          </a:p>
          <a:p>
            <a:pPr algn="just">
              <a:lnSpc>
                <a:spcPct val="115000"/>
              </a:lnSpc>
            </a:pPr>
            <a:r>
              <a:rPr lang="en-GB" sz="1800" b="0" dirty="0">
                <a:effectLst/>
                <a:latin typeface="Arial" panose="020B0604020202020204" pitchFamily="34" charset="0"/>
                <a:ea typeface="Times New Roman" panose="02020603050405020304" pitchFamily="18" charset="0"/>
              </a:rPr>
              <a:t> SET OUT SECTION </a:t>
            </a:r>
            <a:r>
              <a:rPr lang="en-GB" sz="1800" b="0" dirty="0" err="1">
                <a:effectLst/>
                <a:latin typeface="Arial" panose="020B0604020202020204" pitchFamily="34" charset="0"/>
                <a:ea typeface="Times New Roman" panose="02020603050405020304" pitchFamily="18" charset="0"/>
              </a:rPr>
              <a:t>SECTION</a:t>
            </a:r>
            <a:r>
              <a:rPr lang="en-GB" sz="1800" b="0" dirty="0">
                <a:effectLst/>
                <a:latin typeface="Arial" panose="020B0604020202020204" pitchFamily="34" charset="0"/>
                <a:ea typeface="Times New Roman" panose="02020603050405020304" pitchFamily="18" charset="0"/>
              </a:rPr>
              <a:t> 101(1)(d) AND SECTION 103, CJA 200 </a:t>
            </a:r>
            <a:endParaRPr lang="en-GB" sz="1800" b="1"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b="0" dirty="0">
                <a:effectLst/>
                <a:latin typeface="Arial" panose="020B0604020202020204" pitchFamily="34" charset="0"/>
                <a:ea typeface="Times New Roman" panose="02020603050405020304" pitchFamily="18" charset="0"/>
              </a:rPr>
              <a:t>It is important to note that the prosecution does not have to satisfy the court that the defendant has a propensity in order to satisfy section 101(1)(d).  The test for admissibility is whether the evidence is relevant to an important matter in issue between the defendant and the prosecution.  This interpretation of the subsection was enunciated in </a:t>
            </a:r>
            <a:r>
              <a:rPr lang="en-GB" sz="1800" b="0" i="1" u="sng" dirty="0">
                <a:effectLst/>
                <a:latin typeface="Arial" panose="020B0604020202020204" pitchFamily="34" charset="0"/>
                <a:ea typeface="Times New Roman" panose="02020603050405020304" pitchFamily="18" charset="0"/>
              </a:rPr>
              <a:t>McAllister</a:t>
            </a:r>
            <a:r>
              <a:rPr lang="en-GB" sz="1800" b="0" dirty="0">
                <a:effectLst/>
                <a:latin typeface="Arial" panose="020B0604020202020204" pitchFamily="34" charset="0"/>
                <a:ea typeface="Times New Roman" panose="02020603050405020304" pitchFamily="18" charset="0"/>
              </a:rPr>
              <a:t> [2009] 1 Cr. App. R.10. Moses L.J. observed (at paras.14 &amp; 15): “</a:t>
            </a:r>
            <a:r>
              <a:rPr lang="en-GB" sz="1800" b="0" i="1" dirty="0">
                <a:effectLst/>
                <a:latin typeface="Arial" panose="020B0604020202020204" pitchFamily="34" charset="0"/>
                <a:ea typeface="Times New Roman" panose="02020603050405020304" pitchFamily="18" charset="0"/>
              </a:rPr>
              <a:t>Asking a jury to look at evidence relating to a number of allegations as a whole in order to cast light on the evidence relating to an individual offence is not asking a jury to consider a propensity to commit an offence; on the contrary, it is merely asking the jury to recognize that the evidence in relation to a particular offence on an indictment may appear stronger and more compelling when all the evidence, including evidence relating to other offences is looked at as a whole. In other words, the evidence is adduced not as evidence of a propensity but rather to explain and augment other evidence of guilt.”</a:t>
            </a:r>
            <a:endParaRPr lang="en-GB"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841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A9C6-BEF5-6D06-9B46-CD5F99924C63}"/>
              </a:ext>
            </a:extLst>
          </p:cNvPr>
          <p:cNvSpPr>
            <a:spLocks noGrp="1"/>
          </p:cNvSpPr>
          <p:nvPr>
            <p:ph type="title"/>
          </p:nvPr>
        </p:nvSpPr>
        <p:spPr/>
        <p:txBody>
          <a:bodyPr/>
          <a:lstStyle/>
          <a:p>
            <a:r>
              <a:rPr lang="en-GB" dirty="0"/>
              <a:t>3. Reasons why it is admissible</a:t>
            </a:r>
          </a:p>
        </p:txBody>
      </p:sp>
      <p:sp>
        <p:nvSpPr>
          <p:cNvPr id="3" name="Content Placeholder 2">
            <a:extLst>
              <a:ext uri="{FF2B5EF4-FFF2-40B4-BE49-F238E27FC236}">
                <a16:creationId xmlns:a16="http://schemas.microsoft.com/office/drawing/2014/main" id="{3D143B02-B9BE-8CFE-9101-51189B8EF463}"/>
              </a:ext>
            </a:extLst>
          </p:cNvPr>
          <p:cNvSpPr>
            <a:spLocks noGrp="1"/>
          </p:cNvSpPr>
          <p:nvPr>
            <p:ph idx="1"/>
          </p:nvPr>
        </p:nvSpPr>
        <p:spPr/>
        <p:txBody>
          <a:bodyPr>
            <a:normAutofit fontScale="70000" lnSpcReduction="20000"/>
          </a:bodyPr>
          <a:lstStyle/>
          <a:p>
            <a:pPr algn="just">
              <a:lnSpc>
                <a:spcPct val="115000"/>
              </a:lnSpc>
            </a:pPr>
            <a:r>
              <a:rPr lang="en-GB" sz="2200" b="1" dirty="0">
                <a:effectLst/>
                <a:latin typeface="Arial" panose="020B0604020202020204" pitchFamily="34" charset="0"/>
                <a:ea typeface="Times New Roman" panose="02020603050405020304" pitchFamily="18" charset="0"/>
              </a:rPr>
              <a:t>Important matters in issue between the prosecution and defendant</a:t>
            </a:r>
            <a:endParaRPr lang="en-GB" sz="2200" b="1" dirty="0">
              <a:effectLst/>
              <a:latin typeface="Times New Roman" panose="02020603050405020304" pitchFamily="18" charset="0"/>
              <a:ea typeface="Times New Roman" panose="02020603050405020304" pitchFamily="18" charset="0"/>
            </a:endParaRPr>
          </a:p>
          <a:p>
            <a:pPr algn="just">
              <a:lnSpc>
                <a:spcPct val="115000"/>
              </a:lnSpc>
            </a:pPr>
            <a:r>
              <a:rPr lang="en-GB" sz="2200" b="0" dirty="0">
                <a:effectLst/>
                <a:latin typeface="Arial" panose="020B0604020202020204" pitchFamily="34" charset="0"/>
                <a:ea typeface="Times New Roman" panose="02020603050405020304" pitchFamily="18" charset="0"/>
              </a:rPr>
              <a:t>The defendant has pleaded not guilty to the murder of THE DECEASED </a:t>
            </a:r>
            <a:r>
              <a:rPr lang="en-GB" sz="2200" b="0" dirty="0">
                <a:effectLst/>
                <a:highlight>
                  <a:srgbClr val="000000"/>
                </a:highlight>
                <a:latin typeface="Arial" panose="020B0604020202020204" pitchFamily="34" charset="0"/>
                <a:ea typeface="Times New Roman" panose="02020603050405020304" pitchFamily="18" charset="0"/>
              </a:rPr>
              <a:t>Sarah Clayton</a:t>
            </a:r>
            <a:r>
              <a:rPr lang="en-GB" sz="2200" b="0" dirty="0">
                <a:effectLst/>
                <a:latin typeface="Arial" panose="020B0604020202020204" pitchFamily="34" charset="0"/>
                <a:ea typeface="Times New Roman" panose="02020603050405020304" pitchFamily="18" charset="0"/>
              </a:rPr>
              <a:t>.  The question of whether the defendant was involved in the murder is an important matter in issue between the prosecution and defendant. </a:t>
            </a:r>
            <a:endParaRPr lang="en-GB" sz="2200" b="1" dirty="0">
              <a:effectLst/>
              <a:latin typeface="Times New Roman" panose="02020603050405020304" pitchFamily="18" charset="0"/>
              <a:ea typeface="Times New Roman" panose="02020603050405020304" pitchFamily="18" charset="0"/>
            </a:endParaRPr>
          </a:p>
          <a:p>
            <a:pPr algn="just">
              <a:lnSpc>
                <a:spcPct val="115000"/>
              </a:lnSpc>
            </a:pPr>
            <a:endParaRPr lang="en-GB" sz="2200" b="1" dirty="0">
              <a:effectLst/>
              <a:latin typeface="Times New Roman" panose="02020603050405020304" pitchFamily="18" charset="0"/>
              <a:ea typeface="Times New Roman" panose="02020603050405020304" pitchFamily="18" charset="0"/>
            </a:endParaRPr>
          </a:p>
          <a:p>
            <a:pPr algn="just">
              <a:lnSpc>
                <a:spcPct val="115000"/>
              </a:lnSpc>
            </a:pPr>
            <a:r>
              <a:rPr lang="en-GB" sz="2200" b="0" dirty="0">
                <a:effectLst/>
                <a:latin typeface="Arial" panose="020B0604020202020204" pitchFamily="34" charset="0"/>
                <a:ea typeface="Times New Roman" panose="02020603050405020304" pitchFamily="18" charset="0"/>
              </a:rPr>
              <a:t>The defendant is yet to file a defence case statement; however, in interview he denied any involvement in the death of THE DECEASED </a:t>
            </a:r>
            <a:r>
              <a:rPr lang="en-GB" sz="2200" b="0" dirty="0">
                <a:effectLst/>
                <a:highlight>
                  <a:srgbClr val="000000"/>
                </a:highlight>
                <a:latin typeface="Arial" panose="020B0604020202020204" pitchFamily="34" charset="0"/>
                <a:ea typeface="Times New Roman" panose="02020603050405020304" pitchFamily="18" charset="0"/>
              </a:rPr>
              <a:t>Sarah Clayton</a:t>
            </a:r>
            <a:r>
              <a:rPr lang="en-GB" sz="2200" b="0" dirty="0">
                <a:effectLst/>
                <a:latin typeface="Arial" panose="020B0604020202020204" pitchFamily="34" charset="0"/>
                <a:ea typeface="Times New Roman" panose="02020603050405020304" pitchFamily="18" charset="0"/>
              </a:rPr>
              <a:t>, and asserted that he loved her and would not hurt her. In support of an application to dismiss, he has served evidence from his parents who attest that the relationship between the defendant and deceased was a good one, and calls into question whether witnesses who describe hearing the defendant and deceased arguing on the night of </a:t>
            </a:r>
            <a:r>
              <a:rPr lang="en-GB" sz="2200" b="0" dirty="0">
                <a:effectLst/>
                <a:highlight>
                  <a:srgbClr val="000000"/>
                </a:highlight>
                <a:latin typeface="Arial" panose="020B0604020202020204" pitchFamily="34" charset="0"/>
                <a:ea typeface="Times New Roman" panose="02020603050405020304" pitchFamily="18" charset="0"/>
              </a:rPr>
              <a:t>Ms Clayton’s</a:t>
            </a:r>
            <a:r>
              <a:rPr lang="en-GB" sz="2200" b="0" dirty="0">
                <a:effectLst/>
                <a:latin typeface="Arial" panose="020B0604020202020204" pitchFamily="34" charset="0"/>
                <a:ea typeface="Times New Roman" panose="02020603050405020304" pitchFamily="18" charset="0"/>
              </a:rPr>
              <a:t> THE DECEASED’S death were accurate in attributing what they heard to the defendant.</a:t>
            </a:r>
            <a:endParaRPr lang="en-GB" sz="2200" b="1" dirty="0">
              <a:effectLst/>
              <a:latin typeface="Times New Roman" panose="02020603050405020304" pitchFamily="18" charset="0"/>
              <a:ea typeface="Times New Roman" panose="02020603050405020304" pitchFamily="18" charset="0"/>
            </a:endParaRPr>
          </a:p>
          <a:p>
            <a:pPr marL="0" indent="0" algn="just">
              <a:lnSpc>
                <a:spcPct val="115000"/>
              </a:lnSpc>
              <a:buNone/>
              <a:tabLst>
                <a:tab pos="3552825" algn="l"/>
              </a:tabLst>
            </a:pPr>
            <a:r>
              <a:rPr lang="en-GB" sz="2200" b="0" dirty="0">
                <a:effectLst/>
                <a:latin typeface="Arial" panose="020B0604020202020204" pitchFamily="34" charset="0"/>
                <a:ea typeface="Times New Roman" panose="02020603050405020304" pitchFamily="18" charset="0"/>
              </a:rPr>
              <a:t>	</a:t>
            </a:r>
            <a:endParaRPr lang="en-GB" sz="2200" b="1" dirty="0">
              <a:effectLst/>
              <a:latin typeface="Times New Roman" panose="02020603050405020304" pitchFamily="18" charset="0"/>
              <a:ea typeface="Times New Roman" panose="02020603050405020304" pitchFamily="18" charset="0"/>
            </a:endParaRPr>
          </a:p>
          <a:p>
            <a:pPr algn="just">
              <a:lnSpc>
                <a:spcPct val="115000"/>
              </a:lnSpc>
            </a:pPr>
            <a:r>
              <a:rPr lang="en-GB" sz="2200" b="0" dirty="0">
                <a:effectLst/>
                <a:latin typeface="Arial" panose="020B0604020202020204" pitchFamily="34" charset="0"/>
                <a:ea typeface="Times New Roman" panose="02020603050405020304" pitchFamily="18" charset="0"/>
              </a:rPr>
              <a:t>As part of the assessment of that question, issues are also raised between the parties as to the nature of the relationship between the defendant and deceased, and whether, as the prosecution contends, the death was caused by the obstruction by the defendant of </a:t>
            </a:r>
            <a:r>
              <a:rPr lang="en-GB" sz="2200" b="0" dirty="0">
                <a:effectLst/>
                <a:highlight>
                  <a:srgbClr val="000000"/>
                </a:highlight>
                <a:latin typeface="Arial" panose="020B0604020202020204" pitchFamily="34" charset="0"/>
                <a:ea typeface="Times New Roman" panose="02020603050405020304" pitchFamily="18" charset="0"/>
              </a:rPr>
              <a:t>Ms Clayton’s</a:t>
            </a:r>
            <a:r>
              <a:rPr lang="en-GB" sz="2200" b="0" dirty="0">
                <a:effectLst/>
                <a:latin typeface="Arial" panose="020B0604020202020204" pitchFamily="34" charset="0"/>
                <a:ea typeface="Times New Roman" panose="02020603050405020304" pitchFamily="18" charset="0"/>
              </a:rPr>
              <a:t> THE DECEASED’S breathing. </a:t>
            </a:r>
            <a:endParaRPr lang="en-GB" sz="2200" b="1"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42902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57B2-DC27-9D08-4D50-1474E566F265}"/>
              </a:ext>
            </a:extLst>
          </p:cNvPr>
          <p:cNvSpPr>
            <a:spLocks noGrp="1"/>
          </p:cNvSpPr>
          <p:nvPr>
            <p:ph type="title"/>
          </p:nvPr>
        </p:nvSpPr>
        <p:spPr/>
        <p:txBody>
          <a:bodyPr/>
          <a:lstStyle/>
          <a:p>
            <a:r>
              <a:rPr lang="en-GB" dirty="0"/>
              <a:t>Reasons why it is admissible continued</a:t>
            </a:r>
          </a:p>
        </p:txBody>
      </p:sp>
      <p:sp>
        <p:nvSpPr>
          <p:cNvPr id="3" name="Content Placeholder 2">
            <a:extLst>
              <a:ext uri="{FF2B5EF4-FFF2-40B4-BE49-F238E27FC236}">
                <a16:creationId xmlns:a16="http://schemas.microsoft.com/office/drawing/2014/main" id="{6C07C647-2CF6-196F-CAB3-86009A12DB3E}"/>
              </a:ext>
            </a:extLst>
          </p:cNvPr>
          <p:cNvSpPr>
            <a:spLocks noGrp="1"/>
          </p:cNvSpPr>
          <p:nvPr>
            <p:ph idx="1"/>
          </p:nvPr>
        </p:nvSpPr>
        <p:spPr/>
        <p:txBody>
          <a:bodyPr>
            <a:normAutofit fontScale="40000" lnSpcReduction="20000"/>
          </a:bodyPr>
          <a:lstStyle/>
          <a:p>
            <a:pPr algn="just">
              <a:lnSpc>
                <a:spcPct val="115000"/>
              </a:lnSpc>
            </a:pPr>
            <a:r>
              <a:rPr lang="en-GB" sz="2900" b="0" dirty="0">
                <a:effectLst/>
                <a:latin typeface="Arial" panose="020B0604020202020204" pitchFamily="34" charset="0"/>
                <a:ea typeface="Times New Roman" panose="02020603050405020304" pitchFamily="18" charset="0"/>
              </a:rPr>
              <a:t>It is submitted that the jury, in considering the other evidence that shows the defendant was responsible for the killing through such obstruction of breathing, is entitled to consider whether it is likely to be coincidence that:</a:t>
            </a:r>
          </a:p>
          <a:p>
            <a:pPr algn="just">
              <a:lnSpc>
                <a:spcPct val="115000"/>
              </a:lnSpc>
            </a:pPr>
            <a:r>
              <a:rPr lang="en-GB" sz="2900" dirty="0">
                <a:latin typeface="Arial" panose="020B0604020202020204" pitchFamily="34" charset="0"/>
                <a:ea typeface="Times New Roman" panose="02020603050405020304" pitchFamily="18" charset="0"/>
              </a:rPr>
              <a:t>(a) </a:t>
            </a:r>
            <a:r>
              <a:rPr lang="en-GB" sz="2900" dirty="0">
                <a:effectLst/>
                <a:latin typeface="Arial" panose="020B0604020202020204" pitchFamily="34" charset="0"/>
                <a:ea typeface="Times New Roman" panose="02020603050405020304" pitchFamily="18" charset="0"/>
              </a:rPr>
              <a:t>The defendant was controlling of and would argue with the deceased. This supports the accuracy of the evidence of those at the camp site on the night of the death as to the state of the relationship at that time, and undermines the contention of the defendant, supported by his parents, that he and the deceased were on good terms and that he would not hurt her;</a:t>
            </a:r>
          </a:p>
          <a:p>
            <a:pPr algn="just">
              <a:lnSpc>
                <a:spcPct val="115000"/>
              </a:lnSpc>
            </a:pPr>
            <a:r>
              <a:rPr lang="en-GB" sz="2900" dirty="0">
                <a:effectLst/>
                <a:latin typeface="Arial" panose="020B0604020202020204" pitchFamily="34" charset="0"/>
                <a:ea typeface="Times New Roman" panose="02020603050405020304" pitchFamily="18" charset="0"/>
              </a:rPr>
              <a:t>(b) The defendant could become aggressive when he became angry or upset, and when under the influence of alcohol. This is demonstrated both historically by WITNESS A </a:t>
            </a:r>
            <a:r>
              <a:rPr lang="en-GB" sz="2900" dirty="0">
                <a:effectLst/>
                <a:highlight>
                  <a:srgbClr val="000000"/>
                </a:highlight>
                <a:latin typeface="Arial" panose="020B0604020202020204" pitchFamily="34" charset="0"/>
                <a:ea typeface="Times New Roman" panose="02020603050405020304" pitchFamily="18" charset="0"/>
              </a:rPr>
              <a:t>Ms Llewellyn</a:t>
            </a:r>
            <a:r>
              <a:rPr lang="en-GB" sz="2900" dirty="0">
                <a:effectLst/>
                <a:latin typeface="Arial" panose="020B0604020202020204" pitchFamily="34" charset="0"/>
                <a:ea typeface="Times New Roman" panose="02020603050405020304" pitchFamily="18" charset="0"/>
              </a:rPr>
              <a:t> and in the context of his relationship with the deceased by his behaviour towards the deceased and towards </a:t>
            </a:r>
            <a:r>
              <a:rPr lang="en-GB" sz="2900" dirty="0">
                <a:effectLst/>
                <a:highlight>
                  <a:srgbClr val="000000"/>
                </a:highlight>
                <a:latin typeface="Arial" panose="020B0604020202020204" pitchFamily="34" charset="0"/>
                <a:ea typeface="Times New Roman" panose="02020603050405020304" pitchFamily="18" charset="0"/>
              </a:rPr>
              <a:t>Louise Nye</a:t>
            </a:r>
            <a:r>
              <a:rPr lang="en-GB" sz="2900" dirty="0">
                <a:effectLst/>
                <a:latin typeface="Arial" panose="020B0604020202020204" pitchFamily="34" charset="0"/>
                <a:ea typeface="Times New Roman" panose="02020603050405020304" pitchFamily="18" charset="0"/>
              </a:rPr>
              <a:t> WITNESS D. This evidence is relevant to the accuracy of the description of his behaviour on the night of the death, in that it is consistent with the description of his behaviour in the lead up to the sounds of items being struck against someone, and then the sounds of breathing difficulties;</a:t>
            </a:r>
          </a:p>
          <a:p>
            <a:pPr algn="just">
              <a:lnSpc>
                <a:spcPct val="115000"/>
              </a:lnSpc>
            </a:pPr>
            <a:r>
              <a:rPr lang="en-GB" sz="2900" dirty="0">
                <a:latin typeface="Arial" panose="020B0604020202020204" pitchFamily="34" charset="0"/>
                <a:ea typeface="Times New Roman" panose="02020603050405020304" pitchFamily="18" charset="0"/>
              </a:rPr>
              <a:t>(c) </a:t>
            </a:r>
            <a:r>
              <a:rPr lang="en-GB" sz="2900" dirty="0">
                <a:effectLst/>
                <a:latin typeface="Arial" panose="020B0604020202020204" pitchFamily="34" charset="0"/>
                <a:ea typeface="Times New Roman" panose="02020603050405020304" pitchFamily="18" charset="0"/>
              </a:rPr>
              <a:t>The defendant had previously sought to obstruct the breathing of a partner as part of his controlling behaviour towards her and/or in the course of arguing with or feeling angry towards her, and had similarly obstructed the breathing of another female when he was upset and angry. This is of direct relevance to the question of how </a:t>
            </a:r>
            <a:r>
              <a:rPr lang="en-GB" sz="2900" dirty="0">
                <a:effectLst/>
                <a:highlight>
                  <a:srgbClr val="000000"/>
                </a:highlight>
                <a:latin typeface="Arial" panose="020B0604020202020204" pitchFamily="34" charset="0"/>
                <a:ea typeface="Times New Roman" panose="02020603050405020304" pitchFamily="18" charset="0"/>
              </a:rPr>
              <a:t>Ms Clayton</a:t>
            </a:r>
            <a:r>
              <a:rPr lang="en-GB" sz="2900" dirty="0">
                <a:effectLst/>
                <a:latin typeface="Arial" panose="020B0604020202020204" pitchFamily="34" charset="0"/>
                <a:ea typeface="Times New Roman" panose="02020603050405020304" pitchFamily="18" charset="0"/>
              </a:rPr>
              <a:t> THE DECEASED died and who caused her death. Evidence from eyewitnesses establishes that the defendant had become angry on the night of the death, before sounds that the jury would be entitled to conclude related to obstruction of breathing were heard.</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900" dirty="0">
                <a:effectLst/>
                <a:latin typeface="Arial" panose="020B0604020202020204" pitchFamily="34" charset="0"/>
                <a:ea typeface="Times New Roman" panose="02020603050405020304" pitchFamily="18" charset="0"/>
              </a:rPr>
              <a:t>In short, the prosecution submit that the jury are entitled to consider that it is unlikely to be a coincidence that an explanation for </a:t>
            </a:r>
            <a:r>
              <a:rPr lang="en-GB" sz="2900" dirty="0">
                <a:effectLst/>
                <a:highlight>
                  <a:srgbClr val="000000"/>
                </a:highlight>
                <a:latin typeface="Arial" panose="020B0604020202020204" pitchFamily="34" charset="0"/>
                <a:ea typeface="Times New Roman" panose="02020603050405020304" pitchFamily="18" charset="0"/>
              </a:rPr>
              <a:t>Ms Clayton’s</a:t>
            </a:r>
            <a:r>
              <a:rPr lang="en-GB" sz="2900" dirty="0">
                <a:effectLst/>
                <a:latin typeface="Arial" panose="020B0604020202020204" pitchFamily="34" charset="0"/>
                <a:ea typeface="Times New Roman" panose="02020603050405020304" pitchFamily="18" charset="0"/>
              </a:rPr>
              <a:t> THE DECEASED’S death is that she was suffocated at a time when alone with the defendant, who had become angry with her, when it is known by them that he has previously resorted to actions that obstructed the breathing of another when he was similarly angry and/or intoxicated. It is a relevant factor for the jury to consider in determining whether the prosecution has proved the causation of the death, and the circumstances in which that death occurred.</a:t>
            </a:r>
            <a:endParaRPr lang="en-GB" sz="29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598807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C3CD-8531-47F0-FE0E-8D604C84FCC2}"/>
              </a:ext>
            </a:extLst>
          </p:cNvPr>
          <p:cNvSpPr>
            <a:spLocks noGrp="1"/>
          </p:cNvSpPr>
          <p:nvPr>
            <p:ph type="title"/>
          </p:nvPr>
        </p:nvSpPr>
        <p:spPr/>
        <p:txBody>
          <a:bodyPr/>
          <a:lstStyle/>
          <a:p>
            <a:r>
              <a:rPr lang="en-GB" dirty="0"/>
              <a:t>The skeleton argument</a:t>
            </a:r>
          </a:p>
        </p:txBody>
      </p:sp>
      <p:sp>
        <p:nvSpPr>
          <p:cNvPr id="3" name="Content Placeholder 2">
            <a:extLst>
              <a:ext uri="{FF2B5EF4-FFF2-40B4-BE49-F238E27FC236}">
                <a16:creationId xmlns:a16="http://schemas.microsoft.com/office/drawing/2014/main" id="{A6417A4A-32A8-F0F3-BA12-E0F94ABFFF4A}"/>
              </a:ext>
            </a:extLst>
          </p:cNvPr>
          <p:cNvSpPr>
            <a:spLocks noGrp="1"/>
          </p:cNvSpPr>
          <p:nvPr>
            <p:ph idx="1"/>
          </p:nvPr>
        </p:nvSpPr>
        <p:spPr/>
        <p:txBody>
          <a:bodyPr/>
          <a:lstStyle/>
          <a:p>
            <a:r>
              <a:rPr lang="en-GB" dirty="0"/>
              <a:t>Decide if you are adding to the notice, or replacing the notice</a:t>
            </a:r>
          </a:p>
          <a:p>
            <a:r>
              <a:rPr lang="en-GB" dirty="0"/>
              <a:t>If adding to the notice, you need to refer back to it so it is clear how the 2 work together – give DCS references</a:t>
            </a:r>
          </a:p>
          <a:p>
            <a:r>
              <a:rPr lang="en-GB" dirty="0"/>
              <a:t>If it is replacing the notice, make sure the skeleton includes the matters set out above:</a:t>
            </a:r>
          </a:p>
          <a:p>
            <a:r>
              <a:rPr lang="en-GB" dirty="0"/>
              <a:t>1.	The misconduct relied on</a:t>
            </a:r>
          </a:p>
          <a:p>
            <a:r>
              <a:rPr lang="en-GB" dirty="0"/>
              <a:t>2.	Where the evidence for that is, and how it will be proved</a:t>
            </a:r>
          </a:p>
          <a:p>
            <a:r>
              <a:rPr lang="en-GB" dirty="0"/>
              <a:t>3.	What the issues are, and how the evidence fits through a gateway.</a:t>
            </a:r>
          </a:p>
        </p:txBody>
      </p:sp>
    </p:spTree>
    <p:extLst>
      <p:ext uri="{BB962C8B-B14F-4D97-AF65-F5344CB8AC3E}">
        <p14:creationId xmlns:p14="http://schemas.microsoft.com/office/powerpoint/2010/main" val="253475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E457-B2B0-ED0E-4C9B-8F1578CDE6E9}"/>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A56935C2-DF80-FDF0-6E1E-6CE7FD13967F}"/>
              </a:ext>
            </a:extLst>
          </p:cNvPr>
          <p:cNvSpPr>
            <a:spLocks noGrp="1"/>
          </p:cNvSpPr>
          <p:nvPr>
            <p:ph idx="1"/>
          </p:nvPr>
        </p:nvSpPr>
        <p:spPr/>
        <p:txBody>
          <a:bodyPr>
            <a:normAutofit/>
          </a:bodyPr>
          <a:lstStyle/>
          <a:p>
            <a:pPr marL="0" lvl="0" indent="0" algn="just">
              <a:lnSpc>
                <a:spcPct val="150000"/>
              </a:lnSpc>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Crown rely on the bad character notice at page Q49, save that the Crown do not seek to call evidence that the defendant would sexually interfere with THE DECEASED </a:t>
            </a:r>
            <a:r>
              <a:rPr lang="en-US" sz="14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Sarah Clayton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or anyone else in their sleep. As such, the matters at page 2 point (4) of the notices, and the penultimate paragraph at page 5 of the notice, are not relied 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matters which the Crown seek to adduce from WITNESS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Kirsty Llewellyn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are set out in the annotated statement at page Q123 and 135.</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matters in issue are: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true nature of the relationship between THE DECEASED </a:t>
            </a:r>
            <a:r>
              <a:rPr lang="en-US" sz="14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Sarah Clayton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and the defendant;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Whether the death of THE DECEASED </a:t>
            </a:r>
            <a:r>
              <a:rPr lang="en-US" sz="14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Sarah Clayton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on the night of an argument with the defendant while sharing a tent with him was a coincidence.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fact that the defendant and THE DECEASED </a:t>
            </a:r>
            <a:r>
              <a:rPr lang="en-US" sz="14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Sarah Clayton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were argumentative, it is submitted, is relevant to the nature of the relationship but is not evidence reprehensible conduct.  However, the evidence that the defendant was controlling and the evidence of violence is properly described as evidence of bad character.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8089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1701-C875-A805-C7B7-E7A34B4F552D}"/>
              </a:ext>
            </a:extLst>
          </p:cNvPr>
          <p:cNvSpPr>
            <a:spLocks noGrp="1"/>
          </p:cNvSpPr>
          <p:nvPr>
            <p:ph type="title"/>
          </p:nvPr>
        </p:nvSpPr>
        <p:spPr/>
        <p:txBody>
          <a:bodyPr/>
          <a:lstStyle/>
          <a:p>
            <a:r>
              <a:rPr lang="en-GB" dirty="0"/>
              <a:t>The Law</a:t>
            </a:r>
          </a:p>
        </p:txBody>
      </p:sp>
      <p:sp>
        <p:nvSpPr>
          <p:cNvPr id="3" name="Content Placeholder 2">
            <a:extLst>
              <a:ext uri="{FF2B5EF4-FFF2-40B4-BE49-F238E27FC236}">
                <a16:creationId xmlns:a16="http://schemas.microsoft.com/office/drawing/2014/main" id="{27E56E89-B16E-8475-D8BC-FEB4A531AFB9}"/>
              </a:ext>
            </a:extLst>
          </p:cNvPr>
          <p:cNvSpPr>
            <a:spLocks noGrp="1"/>
          </p:cNvSpPr>
          <p:nvPr>
            <p:ph idx="1"/>
          </p:nvPr>
        </p:nvSpPr>
        <p:spPr/>
        <p:txBody>
          <a:bodyPr/>
          <a:lstStyle/>
          <a:p>
            <a:r>
              <a:rPr lang="en-GB" dirty="0"/>
              <a:t>Set out the gateway (and refer to any other sections of the CJA 2003 relevant to the gateway)</a:t>
            </a:r>
          </a:p>
          <a:p>
            <a:r>
              <a:rPr lang="en-GB" dirty="0"/>
              <a:t>Then address the law as to the particular way in which you say that the issue in the case fits with that gateway</a:t>
            </a:r>
          </a:p>
          <a:p>
            <a:r>
              <a:rPr lang="en-GB" dirty="0"/>
              <a:t>Cite the relevant parts of the case (with paragraph numbers and/or references to </a:t>
            </a:r>
            <a:r>
              <a:rPr lang="en-GB" dirty="0" err="1"/>
              <a:t>Blackstones</a:t>
            </a:r>
            <a:r>
              <a:rPr lang="en-GB" dirty="0"/>
              <a:t> or Archbold) – don’t make the judge have to go off to do the research</a:t>
            </a:r>
          </a:p>
          <a:p>
            <a:r>
              <a:rPr lang="en-GB" dirty="0"/>
              <a:t>Help the judge to see why you have cited what you have cited</a:t>
            </a:r>
          </a:p>
        </p:txBody>
      </p:sp>
    </p:spTree>
    <p:extLst>
      <p:ext uri="{BB962C8B-B14F-4D97-AF65-F5344CB8AC3E}">
        <p14:creationId xmlns:p14="http://schemas.microsoft.com/office/powerpoint/2010/main" val="206952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2">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schemeClr>
              </a:solidFill>
            </a:endParaRPr>
          </a:p>
        </p:txBody>
      </p:sp>
      <p:sp>
        <p:nvSpPr>
          <p:cNvPr id="2" name="Title 1">
            <a:extLst>
              <a:ext uri="{FF2B5EF4-FFF2-40B4-BE49-F238E27FC236}">
                <a16:creationId xmlns:a16="http://schemas.microsoft.com/office/drawing/2014/main" id="{9D7F8C54-50BA-4F81-A3DE-CBDCE5E7BDE9}"/>
              </a:ext>
            </a:extLst>
          </p:cNvPr>
          <p:cNvSpPr>
            <a:spLocks noGrp="1"/>
          </p:cNvSpPr>
          <p:nvPr>
            <p:ph type="title"/>
          </p:nvPr>
        </p:nvSpPr>
        <p:spPr>
          <a:xfrm>
            <a:off x="475488" y="2181013"/>
            <a:ext cx="3703320" cy="1931251"/>
          </a:xfrm>
          <a:solidFill>
            <a:schemeClr val="tx1">
              <a:alpha val="50000"/>
            </a:schemeClr>
          </a:solidFill>
          <a:ln w="25400" cap="sq" cmpd="sng">
            <a:solidFill>
              <a:schemeClr val="bg1"/>
            </a:solidFill>
            <a:miter lim="800000"/>
          </a:ln>
        </p:spPr>
        <p:txBody>
          <a:bodyPr>
            <a:normAutofit fontScale="90000"/>
          </a:bodyPr>
          <a:lstStyle/>
          <a:p>
            <a:pPr algn="ctr"/>
            <a:br>
              <a:rPr lang="en-GB" sz="3600" b="1" dirty="0">
                <a:solidFill>
                  <a:srgbClr val="FF0000"/>
                </a:solidFill>
              </a:rPr>
            </a:br>
            <a:r>
              <a:rPr lang="en-GB" sz="3600" b="1"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t>IT IS…</a:t>
            </a:r>
            <a:br>
              <a:rPr lang="en-GB" sz="3600" b="1"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br>
            <a:r>
              <a:rPr lang="en-GB" sz="3600" b="1"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t>PERSUASION</a:t>
            </a:r>
            <a:br>
              <a:rPr lang="en-GB" sz="3600" b="1" dirty="0">
                <a:solidFill>
                  <a:srgbClr val="FF0000"/>
                </a:solidFill>
              </a:rPr>
            </a:br>
            <a:endParaRPr lang="en-GB" sz="3600" b="1" dirty="0">
              <a:solidFill>
                <a:srgbClr val="FF0000"/>
              </a:solidFill>
              <a:latin typeface="Arial Black" panose="020B0A04020102020204" pitchFamily="34" charset="0"/>
            </a:endParaRPr>
          </a:p>
        </p:txBody>
      </p:sp>
      <p:sp useBgFill="1">
        <p:nvSpPr>
          <p:cNvPr id="78" name="Rectangle 74">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0779D3-F0ED-44D9-987B-8D0D9EBE39DC}"/>
              </a:ext>
            </a:extLst>
          </p:cNvPr>
          <p:cNvSpPr>
            <a:spLocks noGrp="1"/>
          </p:cNvSpPr>
          <p:nvPr>
            <p:ph sz="half" idx="1"/>
          </p:nvPr>
        </p:nvSpPr>
        <p:spPr>
          <a:xfrm>
            <a:off x="5294377" y="640079"/>
            <a:ext cx="6049953" cy="5579746"/>
          </a:xfrm>
        </p:spPr>
        <p:txBody>
          <a:bodyPr anchor="b">
            <a:normAutofit/>
          </a:bodyPr>
          <a:lstStyle/>
          <a:p>
            <a:endParaRPr lang="en-GB" sz="1900" dirty="0"/>
          </a:p>
          <a:p>
            <a:r>
              <a:rPr lang="en-GB" sz="3200" dirty="0"/>
              <a:t>Different to oral advocacy</a:t>
            </a:r>
          </a:p>
          <a:p>
            <a:r>
              <a:rPr lang="en-GB" sz="3200" dirty="0"/>
              <a:t>Different skill</a:t>
            </a:r>
          </a:p>
          <a:p>
            <a:r>
              <a:rPr lang="en-GB" sz="3200" dirty="0"/>
              <a:t>First impressions count</a:t>
            </a:r>
          </a:p>
          <a:p>
            <a:r>
              <a:rPr lang="en-GB" sz="3200" dirty="0"/>
              <a:t>It might be the last impression </a:t>
            </a:r>
          </a:p>
          <a:p>
            <a:r>
              <a:rPr lang="en-GB" sz="3200" dirty="0"/>
              <a:t>Tells the judge what his job is</a:t>
            </a:r>
          </a:p>
          <a:p>
            <a:r>
              <a:rPr lang="en-GB" sz="3200" dirty="0"/>
              <a:t>Ask: What does the judge need to know now, and what’s the best way for my case to be presented to him? </a:t>
            </a:r>
          </a:p>
          <a:p>
            <a:endParaRPr lang="en-GB" sz="1900" dirty="0"/>
          </a:p>
          <a:p>
            <a:endParaRPr lang="en-GB" sz="1900" dirty="0"/>
          </a:p>
        </p:txBody>
      </p:sp>
      <p:sp>
        <p:nvSpPr>
          <p:cNvPr id="5" name="Footer Placeholder 4">
            <a:extLst>
              <a:ext uri="{FF2B5EF4-FFF2-40B4-BE49-F238E27FC236}">
                <a16:creationId xmlns:a16="http://schemas.microsoft.com/office/drawing/2014/main" id="{14E1C3E9-1F14-44D3-A9F2-214A3BA4CA76}"/>
              </a:ext>
            </a:extLst>
          </p:cNvPr>
          <p:cNvSpPr>
            <a:spLocks noGrp="1"/>
          </p:cNvSpPr>
          <p:nvPr>
            <p:ph type="ftr" sz="quarter" idx="11"/>
          </p:nvPr>
        </p:nvSpPr>
        <p:spPr/>
        <p:txBody>
          <a:bodyPr/>
          <a:lstStyle/>
          <a:p>
            <a:r>
              <a:rPr lang="it-IT" dirty="0"/>
              <a:t>Bobbie Cheema-Grubb J 26 June 2024</a:t>
            </a:r>
            <a:endParaRPr lang="en-US" dirty="0"/>
          </a:p>
        </p:txBody>
      </p:sp>
    </p:spTree>
    <p:extLst>
      <p:ext uri="{BB962C8B-B14F-4D97-AF65-F5344CB8AC3E}">
        <p14:creationId xmlns:p14="http://schemas.microsoft.com/office/powerpoint/2010/main" val="192751500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8363-5988-E968-1ED1-5604A218245C}"/>
              </a:ext>
            </a:extLst>
          </p:cNvPr>
          <p:cNvSpPr>
            <a:spLocks noGrp="1"/>
          </p:cNvSpPr>
          <p:nvPr>
            <p:ph type="title"/>
          </p:nvPr>
        </p:nvSpPr>
        <p:spPr/>
        <p:txBody>
          <a:bodyPr/>
          <a:lstStyle/>
          <a:p>
            <a:r>
              <a:rPr lang="en-GB" dirty="0"/>
              <a:t>The Law</a:t>
            </a:r>
          </a:p>
        </p:txBody>
      </p:sp>
      <p:sp>
        <p:nvSpPr>
          <p:cNvPr id="3" name="Content Placeholder 2">
            <a:extLst>
              <a:ext uri="{FF2B5EF4-FFF2-40B4-BE49-F238E27FC236}">
                <a16:creationId xmlns:a16="http://schemas.microsoft.com/office/drawing/2014/main" id="{1A379AC9-4748-B2DA-760A-6CD4B0A1B428}"/>
              </a:ext>
            </a:extLst>
          </p:cNvPr>
          <p:cNvSpPr>
            <a:spLocks noGrp="1"/>
          </p:cNvSpPr>
          <p:nvPr>
            <p:ph idx="1"/>
          </p:nvPr>
        </p:nvSpPr>
        <p:spPr/>
        <p:txBody>
          <a:bodyPr>
            <a:normAutofit fontScale="85000" lnSpcReduction="10000"/>
          </a:bodyPr>
          <a:lstStyle/>
          <a:p>
            <a:pPr marL="114300" indent="0" algn="just">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Admissibility under section 101(1)(d)</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50000"/>
              </a:lnSpc>
              <a:spcAft>
                <a:spcPts val="800"/>
              </a:spcAft>
              <a:buNone/>
            </a:pPr>
            <a:r>
              <a:rPr lang="en-GB" sz="1800" dirty="0">
                <a:solidFill>
                  <a:srgbClr val="333335"/>
                </a:solidFill>
                <a:effectLst/>
                <a:latin typeface="Times New Roman" panose="02020603050405020304" pitchFamily="18" charset="0"/>
                <a:ea typeface="Times New Roman" panose="02020603050405020304" pitchFamily="18" charset="0"/>
              </a:rPr>
              <a:t>Section 101(1) of the Criminal Justice Act 2003 so far as relevant provides:</a:t>
            </a:r>
            <a:endParaRPr lang="en-GB" sz="1800" dirty="0">
              <a:effectLst/>
              <a:latin typeface="Times New Roman" panose="02020603050405020304" pitchFamily="18" charset="0"/>
              <a:ea typeface="Times New Roman" panose="02020603050405020304" pitchFamily="18" charset="0"/>
            </a:endParaRPr>
          </a:p>
          <a:p>
            <a:pPr marL="571500" indent="0" algn="just" fontAlgn="base">
              <a:lnSpc>
                <a:spcPct val="150000"/>
              </a:lnSpc>
              <a:spcAft>
                <a:spcPts val="1350"/>
              </a:spcAft>
              <a:buNone/>
            </a:pPr>
            <a:r>
              <a:rPr lang="en-GB" sz="1800" i="1" dirty="0">
                <a:solidFill>
                  <a:srgbClr val="333335"/>
                </a:solidFill>
                <a:effectLst/>
                <a:latin typeface="Times New Roman" panose="02020603050405020304" pitchFamily="18" charset="0"/>
                <a:ea typeface="Times New Roman" panose="02020603050405020304" pitchFamily="18" charset="0"/>
              </a:rPr>
              <a:t>"In criminal proceedings evidence of the defendant's bad character is admissible if, but only if -–..... (d)     it is relevant to an important matter in issue between the defendant and the prosecution.“</a:t>
            </a:r>
            <a:endParaRPr lang="en-GB" i="1" dirty="0">
              <a:latin typeface="Times New Roman" panose="02020603050405020304" pitchFamily="18" charset="0"/>
              <a:ea typeface="Times New Roman" panose="02020603050405020304" pitchFamily="18" charset="0"/>
            </a:endParaRPr>
          </a:p>
          <a:p>
            <a:pPr marL="571500" indent="0" algn="just" fontAlgn="base">
              <a:lnSpc>
                <a:spcPct val="150000"/>
              </a:lnSpc>
              <a:spcAft>
                <a:spcPts val="1350"/>
              </a:spcAft>
              <a:buNone/>
            </a:pPr>
            <a:r>
              <a:rPr lang="en-GB" sz="1800" dirty="0">
                <a:solidFill>
                  <a:srgbClr val="333335"/>
                </a:solidFill>
                <a:effectLst/>
                <a:latin typeface="Times New Roman" panose="02020603050405020304" pitchFamily="18" charset="0"/>
                <a:ea typeface="Times New Roman" panose="02020603050405020304" pitchFamily="18" charset="0"/>
              </a:rPr>
              <a:t>Section 101(1)(d) is then augmented by section 103, the principal parts of which for present purposes read as follows. </a:t>
            </a:r>
            <a:endParaRPr lang="en-GB" sz="1800" dirty="0">
              <a:effectLst/>
              <a:latin typeface="Times New Roman" panose="02020603050405020304" pitchFamily="18" charset="0"/>
              <a:ea typeface="Times New Roman" panose="02020603050405020304" pitchFamily="18" charset="0"/>
            </a:endParaRPr>
          </a:p>
          <a:p>
            <a:pPr marL="685800" indent="0" algn="just" fontAlgn="base">
              <a:lnSpc>
                <a:spcPct val="150000"/>
              </a:lnSpc>
              <a:spcAft>
                <a:spcPts val="1350"/>
              </a:spcAft>
              <a:buNone/>
            </a:pPr>
            <a:r>
              <a:rPr lang="en-GB" sz="1800" i="1" dirty="0">
                <a:solidFill>
                  <a:srgbClr val="333335"/>
                </a:solidFill>
                <a:effectLst/>
                <a:latin typeface="Times New Roman" panose="02020603050405020304" pitchFamily="18" charset="0"/>
                <a:ea typeface="Times New Roman" panose="02020603050405020304" pitchFamily="18" charset="0"/>
              </a:rPr>
              <a:t>"(1) For the purposes of section 101(1)(d) the matters in issue between the defendant and the prosecution include --(a)     the question whether the defendant has a propensity to commit offences of the kind with which he is charged, except where his having such a propensity makes it no more likely that he is guilty of the offence;</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028985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1FA8-731E-6C40-1776-E6761DA487B8}"/>
              </a:ext>
            </a:extLst>
          </p:cNvPr>
          <p:cNvSpPr>
            <a:spLocks noGrp="1"/>
          </p:cNvSpPr>
          <p:nvPr>
            <p:ph type="title"/>
          </p:nvPr>
        </p:nvSpPr>
        <p:spPr/>
        <p:txBody>
          <a:bodyPr/>
          <a:lstStyle/>
          <a:p>
            <a:r>
              <a:rPr lang="en-GB" dirty="0"/>
              <a:t>The issue and the law relating to it</a:t>
            </a:r>
          </a:p>
        </p:txBody>
      </p:sp>
      <p:sp>
        <p:nvSpPr>
          <p:cNvPr id="3" name="Content Placeholder 2">
            <a:extLst>
              <a:ext uri="{FF2B5EF4-FFF2-40B4-BE49-F238E27FC236}">
                <a16:creationId xmlns:a16="http://schemas.microsoft.com/office/drawing/2014/main" id="{7511CDF0-A6D4-59EA-60A9-006FF1D7C675}"/>
              </a:ext>
            </a:extLst>
          </p:cNvPr>
          <p:cNvSpPr>
            <a:spLocks noGrp="1"/>
          </p:cNvSpPr>
          <p:nvPr>
            <p:ph idx="1"/>
          </p:nvPr>
        </p:nvSpPr>
        <p:spPr/>
        <p:txBody>
          <a:bodyPr>
            <a:normAutofit fontScale="47500" lnSpcReduction="20000"/>
          </a:bodyPr>
          <a:lstStyle/>
          <a:p>
            <a:pPr indent="0" algn="just">
              <a:lnSpc>
                <a:spcPct val="150000"/>
              </a:lnSpc>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Coincidence as a matter in issue</a:t>
            </a:r>
          </a:p>
          <a:p>
            <a:pPr indent="0" algn="just">
              <a:lnSpc>
                <a:spcPct val="150000"/>
              </a:lnSpc>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It is well established that matters in issue are not limited to propensity commit offences of the kind charged and propensity to be untruthful.   A matter in issue includes whether events occurred by chance/coincidence, or whether they were linked. We have uploaded three authorities, the relevant parts of which are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summarised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below.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50000"/>
              </a:lnSpc>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buNone/>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GB" sz="2800" i="1" u="sng" dirty="0">
                <a:effectLst/>
                <a:latin typeface="Times New Roman" panose="02020603050405020304" pitchFamily="18" charset="0"/>
                <a:ea typeface="Calibri" panose="020F0502020204030204" pitchFamily="34" charset="0"/>
                <a:cs typeface="Times New Roman" panose="02020603050405020304" pitchFamily="18" charset="0"/>
              </a:rPr>
              <a:t>R v Jordan</a:t>
            </a:r>
            <a:r>
              <a:rPr lang="en-GB" sz="2800" u="sng" dirty="0">
                <a:effectLst/>
                <a:latin typeface="Times New Roman" panose="02020603050405020304" pitchFamily="18" charset="0"/>
                <a:ea typeface="Calibri" panose="020F0502020204030204" pitchFamily="34" charset="0"/>
                <a:cs typeface="Times New Roman" panose="02020603050405020304" pitchFamily="18" charset="0"/>
              </a:rPr>
              <a:t> [2009] EWCA Crim 953</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a case in which the defendant was found in the passenger seat of a car with a firearm hidden under the seat, Hallett LJ DBE stated (at paragraph 20) </a:t>
            </a:r>
            <a:r>
              <a:rPr lang="en-GB" sz="2800" dirty="0" err="1">
                <a:effectLst/>
                <a:latin typeface="Times New Roman" panose="02020603050405020304" pitchFamily="18" charset="0"/>
                <a:ea typeface="Calibri" panose="020F0502020204030204" pitchFamily="34" charset="0"/>
                <a:cs typeface="Times New Roman" panose="02020603050405020304" pitchFamily="18" charset="0"/>
              </a:rPr>
              <a:t>that:</a:t>
            </a:r>
            <a:r>
              <a:rPr lang="en-GB" sz="2800" i="1" dirty="0" err="1">
                <a:effectLst/>
                <a:latin typeface="Times New Roman" panose="02020603050405020304" pitchFamily="18" charset="0"/>
                <a:ea typeface="Calibri" panose="020F0502020204030204" pitchFamily="34" charset="0"/>
                <a:cs typeface="Times New Roman" panose="02020603050405020304" pitchFamily="18" charset="0"/>
              </a:rPr>
              <a:t>“Section</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 103(1) states that “matters in issue” between the Defendant and the prosecution for the purposes of s 101 include the question whether the Defendant has a propensity. “Matters in issue” are not limited to questions of propensity. One important matter in issue here was whether or not the Appellant knew there was a firearm in the car. It was to rebut his claim that he just happened to find himself sitting above the firearm, in other words to rebut his claim of innocent association or coincidence, that the Crown in reality sought to adduce evidence of his previous convictions</a:t>
            </a:r>
            <a:r>
              <a:rPr lang="en-GB" sz="2800" b="1" i="1" dirty="0">
                <a:effectLst/>
                <a:latin typeface="Times New Roman" panose="02020603050405020304" pitchFamily="18" charset="0"/>
                <a:ea typeface="Calibri" panose="020F0502020204030204" pitchFamily="34" charset="0"/>
                <a:cs typeface="Times New Roman" panose="02020603050405020304" pitchFamily="18" charset="0"/>
              </a:rPr>
              <a:t>. The admissibility of evidence to rebut coincidence or innocent association was recognised by this court in Groves [1998] Crim LR 200, but also more recently in R v Chopra </a:t>
            </a:r>
            <a:r>
              <a:rPr lang="en-GB" sz="2800" b="1" i="1" u="sng" dirty="0">
                <a:effectLst/>
                <a:latin typeface="Times New Roman" panose="02020603050405020304" pitchFamily="18" charset="0"/>
                <a:ea typeface="Calibri" panose="020F0502020204030204" pitchFamily="34" charset="0"/>
                <a:cs typeface="Times New Roman" panose="02020603050405020304" pitchFamily="18" charset="0"/>
              </a:rPr>
              <a:t>[2006] EWCA Crim 2133</a:t>
            </a:r>
            <a:r>
              <a:rPr lang="en-GB" sz="2800" b="1" i="1" dirty="0">
                <a:effectLst/>
                <a:latin typeface="Times New Roman" panose="02020603050405020304" pitchFamily="18" charset="0"/>
                <a:ea typeface="Calibri" panose="020F0502020204030204" pitchFamily="34" charset="0"/>
                <a:cs typeface="Times New Roman" panose="02020603050405020304" pitchFamily="18" charset="0"/>
              </a:rPr>
              <a:t>, [2007] 1 Cr App Rep 16, whereby this court acknowledged that coincidence or unlikelihood of coincidence continued to be relevant under the provisions of the </a:t>
            </a:r>
            <a:r>
              <a:rPr lang="en-GB" sz="2800" b="1" i="1" u="sng" dirty="0">
                <a:effectLst/>
                <a:latin typeface="Times New Roman" panose="02020603050405020304" pitchFamily="18" charset="0"/>
                <a:ea typeface="Calibri" panose="020F0502020204030204" pitchFamily="34" charset="0"/>
                <a:cs typeface="Times New Roman" panose="02020603050405020304" pitchFamily="18" charset="0"/>
              </a:rPr>
              <a:t>Criminal Justice Act 2003</a:t>
            </a:r>
            <a:r>
              <a:rPr lang="en-GB"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[emphasis added]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58587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FAD6-0630-EBC1-7F52-EB92891AF26B}"/>
              </a:ext>
            </a:extLst>
          </p:cNvPr>
          <p:cNvSpPr>
            <a:spLocks noGrp="1"/>
          </p:cNvSpPr>
          <p:nvPr>
            <p:ph type="title"/>
          </p:nvPr>
        </p:nvSpPr>
        <p:spPr/>
        <p:txBody>
          <a:bodyPr>
            <a:normAutofit fontScale="90000"/>
          </a:bodyPr>
          <a:lstStyle/>
          <a:p>
            <a:r>
              <a:rPr lang="en-GB" dirty="0"/>
              <a:t>Set out the other relevant authorities and then add the conclusion on the issue</a:t>
            </a:r>
          </a:p>
        </p:txBody>
      </p:sp>
      <p:sp>
        <p:nvSpPr>
          <p:cNvPr id="3" name="Content Placeholder 2">
            <a:extLst>
              <a:ext uri="{FF2B5EF4-FFF2-40B4-BE49-F238E27FC236}">
                <a16:creationId xmlns:a16="http://schemas.microsoft.com/office/drawing/2014/main" id="{8525B664-5008-AB21-CC52-3BF0D748CA09}"/>
              </a:ext>
            </a:extLst>
          </p:cNvPr>
          <p:cNvSpPr>
            <a:spLocks noGrp="1"/>
          </p:cNvSpPr>
          <p:nvPr>
            <p:ph idx="1"/>
          </p:nvPr>
        </p:nvSpPr>
        <p:spPr/>
        <p:txBody>
          <a:bodyPr/>
          <a:lstStyle/>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submitted that, in the context of the case against THE DEFENDANT </a:t>
            </a:r>
            <a:r>
              <a:rPr lang="en-US" sz="18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Mr Cole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character of the defendant is a relevant consideration for the jury.  The jury would be entitled to consider the character of the defendant when assessing the competing propositions that either (a) THE DECEASED </a:t>
            </a:r>
            <a:r>
              <a:rPr lang="en-US" sz="1800" dirty="0" err="1">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Ms</a:t>
            </a:r>
            <a:r>
              <a:rPr lang="en-US" sz="18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 Clayton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died of an undetectable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unforshadowed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natural occurrence which struck, wholly by chance, on the very night that she was not only sharing a tent with the defendant, but had also been violently arguing with him, or (b) that THE DECEASED </a:t>
            </a:r>
            <a:r>
              <a:rPr lang="en-US" sz="1800" dirty="0" err="1">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Ms</a:t>
            </a:r>
            <a:r>
              <a:rPr lang="en-US" sz="18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 Clayton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had been smothered by the defendant.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10777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146A-AA4A-8247-6549-ABD1A23A62A1}"/>
              </a:ext>
            </a:extLst>
          </p:cNvPr>
          <p:cNvSpPr>
            <a:spLocks noGrp="1"/>
          </p:cNvSpPr>
          <p:nvPr>
            <p:ph type="title"/>
          </p:nvPr>
        </p:nvSpPr>
        <p:spPr/>
        <p:txBody>
          <a:bodyPr/>
          <a:lstStyle/>
          <a:p>
            <a:r>
              <a:rPr lang="en-GB" dirty="0"/>
              <a:t>Address the concern about satellite litigation</a:t>
            </a:r>
          </a:p>
        </p:txBody>
      </p:sp>
      <p:sp>
        <p:nvSpPr>
          <p:cNvPr id="3" name="Content Placeholder 2">
            <a:extLst>
              <a:ext uri="{FF2B5EF4-FFF2-40B4-BE49-F238E27FC236}">
                <a16:creationId xmlns:a16="http://schemas.microsoft.com/office/drawing/2014/main" id="{D7C6D2BE-5855-748B-0799-651BAD68AF38}"/>
              </a:ext>
            </a:extLst>
          </p:cNvPr>
          <p:cNvSpPr>
            <a:spLocks noGrp="1"/>
          </p:cNvSpPr>
          <p:nvPr>
            <p:ph idx="1"/>
          </p:nvPr>
        </p:nvSpPr>
        <p:spPr/>
        <p:txBody>
          <a:bodyPr>
            <a:normAutofit fontScale="85000" lnSpcReduction="10000"/>
          </a:bodyPr>
          <a:lstStyle/>
          <a:p>
            <a:pPr indent="0" algn="just">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scope of litigation required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important in this case, as in any case, for the trial to remain focused on the essential issues.  This does not mean that only unchallenged evidence of bad character can be admitted. Whenever challenged evidence of bad character is to be admitted, there will need to be some litigation of the issues which the jury will have to resolve.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Crown have narrowed the matters which are sought to be adduced, as per the edited statements.  These are matters which can be properly challenged by the defendant by cross examination of the relevant witnesses.  In the context of a murder trial, where the sole real issue for the jury is whether THE DECEASED </a:t>
            </a:r>
            <a:r>
              <a:rPr lang="en-US" sz="1800" dirty="0" err="1">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Ms</a:t>
            </a:r>
            <a:r>
              <a:rPr lang="en-US" sz="1800" dirty="0">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rPr>
              <a:t> Clayton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died at the hands of the defendant or by chance, it is submitted that the character evidence is both sufficiently important, and sufficiently focused, that this additional litigation would not lead to unfair distraction.  The evidence has been timetabled for a day, in the context of a murder trial with an overall time estimate of three weeks.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81356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7D5B-2697-59C9-AEDB-1E70F1F0F4A6}"/>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4600" b="0" i="0" kern="1200" dirty="0">
                <a:solidFill>
                  <a:schemeClr val="bg2"/>
                </a:solidFill>
                <a:latin typeface="+mj-lt"/>
                <a:ea typeface="+mj-ea"/>
                <a:cs typeface="+mj-cs"/>
              </a:rPr>
              <a:t>5 top tips for written advocacy</a:t>
            </a:r>
          </a:p>
        </p:txBody>
      </p:sp>
      <p:pic>
        <p:nvPicPr>
          <p:cNvPr id="5" name="Content Placeholder 4" descr="A room with wooden walls and a chandelier">
            <a:extLst>
              <a:ext uri="{FF2B5EF4-FFF2-40B4-BE49-F238E27FC236}">
                <a16:creationId xmlns:a16="http://schemas.microsoft.com/office/drawing/2014/main" id="{018E2E86-37FA-84C9-763C-BE3984B9291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9763" y="1267777"/>
            <a:ext cx="6470907" cy="431933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18303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0F21-6F5C-7276-CBD9-9177CD12AD55}"/>
              </a:ext>
            </a:extLst>
          </p:cNvPr>
          <p:cNvSpPr>
            <a:spLocks noGrp="1"/>
          </p:cNvSpPr>
          <p:nvPr>
            <p:ph type="title"/>
          </p:nvPr>
        </p:nvSpPr>
        <p:spPr/>
        <p:txBody>
          <a:bodyPr/>
          <a:lstStyle/>
          <a:p>
            <a:r>
              <a:rPr lang="en-GB" dirty="0"/>
              <a:t>5 top tips</a:t>
            </a:r>
          </a:p>
        </p:txBody>
      </p:sp>
      <p:sp>
        <p:nvSpPr>
          <p:cNvPr id="3" name="Content Placeholder 2">
            <a:extLst>
              <a:ext uri="{FF2B5EF4-FFF2-40B4-BE49-F238E27FC236}">
                <a16:creationId xmlns:a16="http://schemas.microsoft.com/office/drawing/2014/main" id="{CB9E6FE4-FEDB-EFB0-B0A8-6D88A7A21A03}"/>
              </a:ext>
            </a:extLst>
          </p:cNvPr>
          <p:cNvSpPr>
            <a:spLocks noGrp="1"/>
          </p:cNvSpPr>
          <p:nvPr>
            <p:ph idx="1"/>
          </p:nvPr>
        </p:nvSpPr>
        <p:spPr/>
        <p:txBody>
          <a:bodyPr/>
          <a:lstStyle/>
          <a:p>
            <a:r>
              <a:rPr lang="en-GB" dirty="0"/>
              <a:t>Be clear what you want to achieve</a:t>
            </a:r>
          </a:p>
          <a:p>
            <a:r>
              <a:rPr lang="en-GB" dirty="0"/>
              <a:t>Make that clear to the Judge</a:t>
            </a:r>
          </a:p>
          <a:p>
            <a:r>
              <a:rPr lang="en-GB" dirty="0"/>
              <a:t>Make the task easy for the Judge</a:t>
            </a:r>
          </a:p>
          <a:p>
            <a:r>
              <a:rPr lang="en-GB" dirty="0"/>
              <a:t>Give the Judge the law they need (and no more than they need!)</a:t>
            </a:r>
          </a:p>
          <a:p>
            <a:r>
              <a:rPr lang="en-GB" dirty="0"/>
              <a:t>Anchor your argument to the law and the issues</a:t>
            </a:r>
          </a:p>
        </p:txBody>
      </p:sp>
    </p:spTree>
    <p:extLst>
      <p:ext uri="{BB962C8B-B14F-4D97-AF65-F5344CB8AC3E}">
        <p14:creationId xmlns:p14="http://schemas.microsoft.com/office/powerpoint/2010/main" val="108959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2A16D9-C23A-4542-ADC2-7D27D9C4B1F9}"/>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dirty="0">
                <a:solidFill>
                  <a:srgbClr val="FFFFFF"/>
                </a:solidFill>
                <a:latin typeface="+mj-lt"/>
                <a:cs typeface="+mj-cs"/>
              </a:rPr>
              <a:t>When do I want to see written advocacy?</a:t>
            </a:r>
            <a:r>
              <a:rPr lang="en-US" sz="4000" kern="1200" dirty="0">
                <a:solidFill>
                  <a:srgbClr val="FFFFFF"/>
                </a:solidFill>
                <a:latin typeface="+mj-lt"/>
                <a:ea typeface="+mj-ea"/>
                <a:cs typeface="+mj-cs"/>
              </a:rPr>
              <a:t>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D9E4CCC8-BBDB-402C-80F4-8CC31B022CF3}"/>
              </a:ext>
            </a:extLst>
          </p:cNvPr>
          <p:cNvSpPr>
            <a:spLocks noGrp="1"/>
          </p:cNvSpPr>
          <p:nvPr>
            <p:ph idx="1"/>
          </p:nvPr>
        </p:nvSpPr>
        <p:spPr>
          <a:xfrm>
            <a:off x="5221862" y="1719618"/>
            <a:ext cx="5948831" cy="4334629"/>
          </a:xfrm>
        </p:spPr>
        <p:txBody>
          <a:bodyPr vert="horz" lIns="91440" tIns="45720" rIns="91440" bIns="45720" rtlCol="0" anchor="ctr">
            <a:normAutofit fontScale="92500" lnSpcReduction="20000"/>
          </a:bodyPr>
          <a:lstStyle/>
          <a:p>
            <a:r>
              <a:rPr lang="en-US" sz="2400" b="1" dirty="0">
                <a:solidFill>
                  <a:srgbClr val="FEFFFF"/>
                </a:solidFill>
                <a:latin typeface="+mn-lt"/>
                <a:cs typeface="+mn-cs"/>
              </a:rPr>
              <a:t>Whenever it is going to help me</a:t>
            </a:r>
            <a:r>
              <a:rPr lang="en-US" sz="2400" dirty="0">
                <a:solidFill>
                  <a:srgbClr val="FEFFFF"/>
                </a:solidFill>
                <a:latin typeface="+mn-lt"/>
                <a:cs typeface="+mn-cs"/>
              </a:rPr>
              <a:t>. Pre-trial a note for a PTPH can save time and reading</a:t>
            </a:r>
          </a:p>
          <a:p>
            <a:r>
              <a:rPr lang="en-US" sz="2400" dirty="0">
                <a:solidFill>
                  <a:srgbClr val="FEFFFF"/>
                </a:solidFill>
                <a:latin typeface="+mn-lt"/>
                <a:cs typeface="+mn-cs"/>
              </a:rPr>
              <a:t>In trial </a:t>
            </a:r>
            <a:r>
              <a:rPr lang="en-US" sz="2400" b="1" dirty="0">
                <a:solidFill>
                  <a:srgbClr val="FEFFFF"/>
                </a:solidFill>
                <a:latin typeface="+mn-lt"/>
                <a:cs typeface="+mn-cs"/>
              </a:rPr>
              <a:t>in advance </a:t>
            </a:r>
            <a:r>
              <a:rPr lang="en-US" sz="2400" dirty="0">
                <a:solidFill>
                  <a:srgbClr val="FEFFFF"/>
                </a:solidFill>
                <a:latin typeface="+mn-lt"/>
                <a:cs typeface="+mn-cs"/>
              </a:rPr>
              <a:t>of a legal argument, ½ time submission </a:t>
            </a:r>
            <a:r>
              <a:rPr lang="en-US" sz="2400" dirty="0" err="1">
                <a:solidFill>
                  <a:srgbClr val="FEFFFF"/>
                </a:solidFill>
                <a:latin typeface="+mn-lt"/>
                <a:cs typeface="+mn-cs"/>
              </a:rPr>
              <a:t>etc</a:t>
            </a:r>
            <a:r>
              <a:rPr lang="en-US" sz="2400" dirty="0">
                <a:solidFill>
                  <a:srgbClr val="FEFFFF"/>
                </a:solidFill>
                <a:latin typeface="+mn-lt"/>
                <a:cs typeface="+mn-cs"/>
              </a:rPr>
              <a:t> introducing the oral submissions</a:t>
            </a:r>
          </a:p>
          <a:p>
            <a:r>
              <a:rPr lang="en-US" sz="2400" dirty="0">
                <a:solidFill>
                  <a:srgbClr val="FEFFFF"/>
                </a:solidFill>
                <a:latin typeface="+mn-lt"/>
                <a:cs typeface="+mn-cs"/>
              </a:rPr>
              <a:t>In advance of </a:t>
            </a:r>
            <a:r>
              <a:rPr lang="en-US" sz="2400" b="1" dirty="0">
                <a:solidFill>
                  <a:srgbClr val="FEFFFF"/>
                </a:solidFill>
                <a:latin typeface="+mn-lt"/>
                <a:cs typeface="+mn-cs"/>
              </a:rPr>
              <a:t>any unexpected event </a:t>
            </a:r>
            <a:r>
              <a:rPr lang="en-US" sz="2400" dirty="0">
                <a:solidFill>
                  <a:srgbClr val="FEFFFF"/>
                </a:solidFill>
                <a:latin typeface="+mn-lt"/>
                <a:cs typeface="+mn-cs"/>
              </a:rPr>
              <a:t>in a case - to warm up the reception</a:t>
            </a:r>
          </a:p>
          <a:p>
            <a:r>
              <a:rPr lang="en-US" sz="2400" b="1" dirty="0">
                <a:solidFill>
                  <a:srgbClr val="FEFFFF"/>
                </a:solidFill>
                <a:latin typeface="+mn-lt"/>
                <a:cs typeface="+mn-cs"/>
              </a:rPr>
              <a:t>Whenever it is going to help you. </a:t>
            </a:r>
            <a:r>
              <a:rPr lang="en-US" sz="2400" dirty="0">
                <a:solidFill>
                  <a:srgbClr val="FEFFFF"/>
                </a:solidFill>
                <a:latin typeface="+mn-lt"/>
                <a:cs typeface="+mn-cs"/>
              </a:rPr>
              <a:t>Topics</a:t>
            </a:r>
            <a:r>
              <a:rPr lang="en-US" sz="2400" b="1" dirty="0">
                <a:solidFill>
                  <a:srgbClr val="FEFFFF"/>
                </a:solidFill>
                <a:latin typeface="+mn-lt"/>
                <a:cs typeface="+mn-cs"/>
              </a:rPr>
              <a:t> </a:t>
            </a:r>
            <a:r>
              <a:rPr lang="en-US" sz="2400" dirty="0">
                <a:solidFill>
                  <a:srgbClr val="FEFFFF"/>
                </a:solidFill>
                <a:latin typeface="+mn-lt"/>
                <a:cs typeface="+mn-cs"/>
              </a:rPr>
              <a:t>for summing up eg Lucas direction, sentencing note – anywhere that there may be controversy or something complex</a:t>
            </a:r>
          </a:p>
          <a:p>
            <a:r>
              <a:rPr lang="en-US" sz="2400" dirty="0">
                <a:solidFill>
                  <a:srgbClr val="FEFFFF"/>
                </a:solidFill>
                <a:latin typeface="+mn-lt"/>
                <a:cs typeface="+mn-cs"/>
              </a:rPr>
              <a:t>In short: ask yourself – </a:t>
            </a:r>
            <a:r>
              <a:rPr lang="en-US" sz="2400" b="1" dirty="0">
                <a:solidFill>
                  <a:srgbClr val="FEFFFF"/>
                </a:solidFill>
                <a:latin typeface="+mn-lt"/>
                <a:cs typeface="+mn-cs"/>
              </a:rPr>
              <a:t>What does the judge need to know now and what is the best way for my case to be presented to him</a:t>
            </a:r>
            <a:r>
              <a:rPr lang="en-US" sz="2400" dirty="0">
                <a:solidFill>
                  <a:srgbClr val="FEFFFF"/>
                </a:solidFill>
                <a:latin typeface="+mn-lt"/>
                <a:cs typeface="+mn-cs"/>
              </a:rPr>
              <a:t>? </a:t>
            </a:r>
          </a:p>
        </p:txBody>
      </p:sp>
      <p:sp>
        <p:nvSpPr>
          <p:cNvPr id="4" name="Footer Placeholder 3">
            <a:extLst>
              <a:ext uri="{FF2B5EF4-FFF2-40B4-BE49-F238E27FC236}">
                <a16:creationId xmlns:a16="http://schemas.microsoft.com/office/drawing/2014/main" id="{71C5C41F-4B54-487F-BA2D-B490C8706B91}"/>
              </a:ext>
            </a:extLst>
          </p:cNvPr>
          <p:cNvSpPr>
            <a:spLocks noGrp="1"/>
          </p:cNvSpPr>
          <p:nvPr>
            <p:ph type="ftr" sz="quarter" idx="11"/>
          </p:nvPr>
        </p:nvSpPr>
        <p:spPr/>
        <p:txBody>
          <a:bodyPr/>
          <a:lstStyle/>
          <a:p>
            <a:r>
              <a:rPr lang="it-IT" dirty="0">
                <a:solidFill>
                  <a:schemeClr val="tx1"/>
                </a:solidFill>
              </a:rPr>
              <a:t>Bobbie Cheema-Grubb J 26 June 2024</a:t>
            </a:r>
            <a:endParaRPr lang="en-US" dirty="0">
              <a:solidFill>
                <a:schemeClr val="tx1"/>
              </a:solidFill>
            </a:endParaRPr>
          </a:p>
        </p:txBody>
      </p:sp>
    </p:spTree>
    <p:extLst>
      <p:ext uri="{BB962C8B-B14F-4D97-AF65-F5344CB8AC3E}">
        <p14:creationId xmlns:p14="http://schemas.microsoft.com/office/powerpoint/2010/main" val="19797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7E2-9E2C-446A-815D-30DA11E95DA0}"/>
              </a:ext>
            </a:extLst>
          </p:cNvPr>
          <p:cNvSpPr>
            <a:spLocks noGrp="1"/>
          </p:cNvSpPr>
          <p:nvPr>
            <p:ph type="title"/>
          </p:nvPr>
        </p:nvSpPr>
        <p:spPr>
          <a:xfrm>
            <a:off x="6413111" y="646854"/>
            <a:ext cx="5138808" cy="4975012"/>
          </a:xfrm>
          <a:noFill/>
        </p:spPr>
        <p:txBody>
          <a:bodyPr vert="horz" lIns="91440" tIns="45720" rIns="91440" bIns="45720" rtlCol="0" anchor="b">
            <a:normAutofit/>
          </a:bodyPr>
          <a:lstStyle/>
          <a:p>
            <a:pPr algn="ctr"/>
            <a:r>
              <a:rPr lang="en-US" sz="6000" b="1" dirty="0">
                <a:solidFill>
                  <a:schemeClr val="tx1"/>
                </a:solidFill>
                <a:latin typeface="+mj-lt"/>
                <a:cs typeface="+mj-cs"/>
              </a:rPr>
              <a:t>“STOP KEEPING ME INFORMED!” </a:t>
            </a:r>
            <a:r>
              <a:rPr lang="en-US" sz="4000" b="1" dirty="0">
                <a:solidFill>
                  <a:schemeClr val="tx1"/>
                </a:solidFill>
                <a:latin typeface="+mj-lt"/>
                <a:cs typeface="+mj-cs"/>
              </a:rPr>
              <a:t>said, no judge, ever.</a:t>
            </a:r>
          </a:p>
        </p:txBody>
      </p:sp>
      <p:sp>
        <p:nvSpPr>
          <p:cNvPr id="34" name="Rectangle 9">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6C7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artoon of a person and person walking&#10;&#10;Description automatically generated">
            <a:extLst>
              <a:ext uri="{FF2B5EF4-FFF2-40B4-BE49-F238E27FC236}">
                <a16:creationId xmlns:a16="http://schemas.microsoft.com/office/drawing/2014/main" id="{0F8725A1-652E-AF5F-301A-5D977D7B9B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82" y="377706"/>
            <a:ext cx="4809175" cy="5840192"/>
          </a:xfrm>
        </p:spPr>
      </p:pic>
      <p:sp>
        <p:nvSpPr>
          <p:cNvPr id="3" name="Footer Placeholder 4">
            <a:extLst>
              <a:ext uri="{FF2B5EF4-FFF2-40B4-BE49-F238E27FC236}">
                <a16:creationId xmlns:a16="http://schemas.microsoft.com/office/drawing/2014/main" id="{1F2D2177-9361-99FE-5225-4F44A1F0866A}"/>
              </a:ext>
            </a:extLst>
          </p:cNvPr>
          <p:cNvSpPr>
            <a:spLocks noGrp="1"/>
          </p:cNvSpPr>
          <p:nvPr>
            <p:ph type="ftr" sz="quarter" idx="11"/>
          </p:nvPr>
        </p:nvSpPr>
        <p:spPr>
          <a:xfrm>
            <a:off x="4038600" y="6356350"/>
            <a:ext cx="4114800" cy="365125"/>
          </a:xfrm>
        </p:spPr>
        <p:txBody>
          <a:bodyPr/>
          <a:lstStyle/>
          <a:p>
            <a:r>
              <a:rPr lang="it-IT" dirty="0">
                <a:solidFill>
                  <a:schemeClr val="tx1"/>
                </a:solidFill>
              </a:rPr>
              <a:t>Bobbie Cheema-Grubb J 26 June 2024</a:t>
            </a:r>
            <a:endParaRPr lang="en-US" dirty="0">
              <a:solidFill>
                <a:schemeClr val="tx1"/>
              </a:solidFill>
            </a:endParaRPr>
          </a:p>
        </p:txBody>
      </p:sp>
    </p:spTree>
    <p:extLst>
      <p:ext uri="{BB962C8B-B14F-4D97-AF65-F5344CB8AC3E}">
        <p14:creationId xmlns:p14="http://schemas.microsoft.com/office/powerpoint/2010/main" val="79793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CEB1167-EF29-4CD8-8CC6-77021A39683C}"/>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solidFill>
                  <a:srgbClr val="FFFFFF"/>
                </a:solidFill>
                <a:latin typeface="+mj-lt"/>
                <a:cs typeface="+mj-cs"/>
              </a:rPr>
              <a:t>How do KC Appointments define a high standard of written advocacy?</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6BAC7A5D-B98A-4171-89B7-7E687BDE55F9}"/>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0" indent="0">
              <a:lnSpc>
                <a:spcPct val="200000"/>
              </a:lnSpc>
              <a:buNone/>
            </a:pPr>
            <a:r>
              <a:rPr lang="en-US" sz="2800" dirty="0">
                <a:solidFill>
                  <a:schemeClr val="tx1"/>
                </a:solidFill>
                <a:latin typeface="+mn-lt"/>
                <a:cs typeface="+mn-cs"/>
              </a:rPr>
              <a:t>“</a:t>
            </a:r>
            <a:r>
              <a:rPr lang="en-GB" sz="2000" b="1" dirty="0">
                <a:solidFill>
                  <a:srgbClr val="3F3F3F"/>
                </a:solidFill>
                <a:effectLst/>
                <a:highlight>
                  <a:srgbClr val="FFFFFF"/>
                </a:highlight>
                <a:latin typeface="Nunito Sans" pitchFamily="2" charset="0"/>
                <a:ea typeface="Arial" panose="020B0604020202020204" pitchFamily="34" charset="0"/>
                <a:cs typeface="Aptos" panose="020B0004020202020204" pitchFamily="34" charset="0"/>
              </a:rPr>
              <a:t>Develops and advances client's case to secure the best outcome for client by gaining a rapid, incisive overview of complex material, identifying the best course of action, communicating the case persuasively, and rapidly assimilating the implications of new evidence and argument and responding appropriately.</a:t>
            </a:r>
            <a:r>
              <a:rPr lang="en-US" sz="2800" dirty="0">
                <a:solidFill>
                  <a:schemeClr val="tx1"/>
                </a:solidFill>
                <a:latin typeface="+mn-lt"/>
                <a:cs typeface="+mn-cs"/>
              </a:rPr>
              <a:t>“</a:t>
            </a:r>
          </a:p>
          <a:p>
            <a:endParaRPr lang="en-US" sz="2400" dirty="0">
              <a:solidFill>
                <a:schemeClr val="tx1"/>
              </a:solidFill>
              <a:latin typeface="+mn-lt"/>
              <a:cs typeface="+mn-cs"/>
            </a:endParaRPr>
          </a:p>
        </p:txBody>
      </p:sp>
      <p:sp>
        <p:nvSpPr>
          <p:cNvPr id="4" name="Footer Placeholder 3">
            <a:extLst>
              <a:ext uri="{FF2B5EF4-FFF2-40B4-BE49-F238E27FC236}">
                <a16:creationId xmlns:a16="http://schemas.microsoft.com/office/drawing/2014/main" id="{458D3D77-4FC4-4D48-BFC9-0891E9D9255E}"/>
              </a:ext>
            </a:extLst>
          </p:cNvPr>
          <p:cNvSpPr>
            <a:spLocks noGrp="1"/>
          </p:cNvSpPr>
          <p:nvPr>
            <p:ph type="ftr" sz="quarter" idx="11"/>
          </p:nvPr>
        </p:nvSpPr>
        <p:spPr/>
        <p:txBody>
          <a:bodyPr/>
          <a:lstStyle/>
          <a:p>
            <a:r>
              <a:rPr lang="it-IT" dirty="0"/>
              <a:t>Bobbie Cheema-Grubb J 26 June 2024</a:t>
            </a:r>
            <a:endParaRPr lang="en-US" dirty="0"/>
          </a:p>
        </p:txBody>
      </p:sp>
    </p:spTree>
    <p:extLst>
      <p:ext uri="{BB962C8B-B14F-4D97-AF65-F5344CB8AC3E}">
        <p14:creationId xmlns:p14="http://schemas.microsoft.com/office/powerpoint/2010/main" val="94619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Rectangle 108">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12">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7866E9-A6F9-4234-8EBF-258EB7F9F5A8}"/>
              </a:ext>
            </a:extLst>
          </p:cNvPr>
          <p:cNvSpPr>
            <a:spLocks noGrp="1"/>
          </p:cNvSpPr>
          <p:nvPr>
            <p:ph type="title"/>
          </p:nvPr>
        </p:nvSpPr>
        <p:spPr>
          <a:xfrm>
            <a:off x="1288060" y="1369938"/>
            <a:ext cx="3210854" cy="4114800"/>
          </a:xfrm>
        </p:spPr>
        <p:txBody>
          <a:bodyPr vert="horz" lIns="91440" tIns="45720" rIns="91440" bIns="45720" rtlCol="0" anchor="ctr">
            <a:normAutofit fontScale="90000"/>
          </a:bodyPr>
          <a:lstStyle/>
          <a:p>
            <a:pPr algn="ctr"/>
            <a:r>
              <a:rPr lang="en-US" sz="4400" dirty="0">
                <a:solidFill>
                  <a:schemeClr val="tx1"/>
                </a:solidFill>
                <a:latin typeface="+mj-lt"/>
                <a:cs typeface="+mj-cs"/>
              </a:rPr>
              <a:t> </a:t>
            </a:r>
            <a:br>
              <a:rPr lang="en-US" sz="4400" dirty="0">
                <a:solidFill>
                  <a:schemeClr val="tx1"/>
                </a:solidFill>
                <a:latin typeface="+mj-lt"/>
                <a:cs typeface="+mj-cs"/>
              </a:rPr>
            </a:br>
            <a:r>
              <a:rPr lang="en-US" sz="4400" kern="1200" dirty="0">
                <a:solidFill>
                  <a:srgbClr val="FF0000"/>
                </a:solidFill>
                <a:latin typeface="+mj-lt"/>
                <a:ea typeface="+mj-ea"/>
                <a:cs typeface="+mj-cs"/>
              </a:rPr>
              <a:t> The 6 </a:t>
            </a:r>
            <a:br>
              <a:rPr lang="en-US" sz="4400" kern="1200" dirty="0">
                <a:solidFill>
                  <a:srgbClr val="FF0000"/>
                </a:solidFill>
                <a:latin typeface="+mj-lt"/>
                <a:ea typeface="+mj-ea"/>
                <a:cs typeface="+mj-cs"/>
              </a:rPr>
            </a:br>
            <a:r>
              <a:rPr lang="en-US" sz="4400" kern="1200" dirty="0">
                <a:solidFill>
                  <a:srgbClr val="FF0000"/>
                </a:solidFill>
                <a:latin typeface="+mj-lt"/>
                <a:ea typeface="+mj-ea"/>
                <a:cs typeface="+mj-cs"/>
              </a:rPr>
              <a:t>most useful  ingredients in a skeleton argument</a:t>
            </a:r>
          </a:p>
        </p:txBody>
      </p:sp>
      <p:cxnSp>
        <p:nvCxnSpPr>
          <p:cNvPr id="124" name="Straight Connector 114">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 name="Content Placeholder 2">
            <a:extLst>
              <a:ext uri="{FF2B5EF4-FFF2-40B4-BE49-F238E27FC236}">
                <a16:creationId xmlns:a16="http://schemas.microsoft.com/office/drawing/2014/main" id="{34E69322-54BD-4516-ADA2-C5192E89A9BD}"/>
              </a:ext>
            </a:extLst>
          </p:cNvPr>
          <p:cNvSpPr>
            <a:spLocks noGrp="1"/>
          </p:cNvSpPr>
          <p:nvPr>
            <p:ph idx="1"/>
          </p:nvPr>
        </p:nvSpPr>
        <p:spPr>
          <a:xfrm>
            <a:off x="5030505" y="1371600"/>
            <a:ext cx="5872185" cy="4114800"/>
          </a:xfrm>
        </p:spPr>
        <p:txBody>
          <a:bodyPr vert="horz" lIns="91440" tIns="45720" rIns="91440" bIns="45720" rtlCol="0" anchor="ctr">
            <a:normAutofit/>
          </a:bodyPr>
          <a:lstStyle/>
          <a:p>
            <a:endParaRPr lang="en-US" sz="1900" dirty="0">
              <a:solidFill>
                <a:schemeClr val="tx1"/>
              </a:solidFill>
              <a:latin typeface="+mn-lt"/>
              <a:cs typeface="+mn-cs"/>
            </a:endParaRPr>
          </a:p>
          <a:p>
            <a:endParaRPr lang="en-US" sz="1900" dirty="0">
              <a:solidFill>
                <a:schemeClr val="tx1"/>
              </a:solidFill>
              <a:latin typeface="+mn-lt"/>
              <a:cs typeface="+mn-cs"/>
            </a:endParaRPr>
          </a:p>
          <a:p>
            <a:r>
              <a:rPr lang="en-US" sz="1900" b="1" dirty="0">
                <a:solidFill>
                  <a:schemeClr val="tx1"/>
                </a:solidFill>
                <a:latin typeface="+mn-lt"/>
                <a:cs typeface="+mn-cs"/>
              </a:rPr>
              <a:t>Structure</a:t>
            </a:r>
            <a:r>
              <a:rPr lang="en-US" sz="1900" dirty="0">
                <a:solidFill>
                  <a:schemeClr val="tx1"/>
                </a:solidFill>
                <a:latin typeface="+mn-lt"/>
                <a:cs typeface="+mn-cs"/>
              </a:rPr>
              <a:t>. Make it neat. Start with a clear, short, focused </a:t>
            </a:r>
            <a:r>
              <a:rPr lang="en-US" sz="1900" b="1" dirty="0">
                <a:solidFill>
                  <a:schemeClr val="tx1"/>
                </a:solidFill>
                <a:latin typeface="+mn-lt"/>
                <a:cs typeface="+mn-cs"/>
              </a:rPr>
              <a:t>opening</a:t>
            </a:r>
            <a:r>
              <a:rPr lang="en-US" sz="1900" dirty="0">
                <a:solidFill>
                  <a:schemeClr val="tx1"/>
                </a:solidFill>
                <a:latin typeface="+mn-lt"/>
                <a:cs typeface="+mn-cs"/>
              </a:rPr>
              <a:t>.</a:t>
            </a:r>
          </a:p>
          <a:p>
            <a:r>
              <a:rPr lang="en-US" sz="1900" b="1" dirty="0">
                <a:solidFill>
                  <a:schemeClr val="tx1"/>
                </a:solidFill>
                <a:latin typeface="+mn-lt"/>
                <a:cs typeface="+mn-cs"/>
              </a:rPr>
              <a:t>Frame the issue with </a:t>
            </a:r>
            <a:r>
              <a:rPr lang="en-US" sz="1900" dirty="0">
                <a:solidFill>
                  <a:schemeClr val="tx1"/>
                </a:solidFill>
                <a:latin typeface="+mn-lt"/>
                <a:cs typeface="+mn-cs"/>
              </a:rPr>
              <a:t>(i) a succinct description of what has to be decided (ii) deliver the answer to the question and (iii) the reasons for the answer </a:t>
            </a:r>
          </a:p>
          <a:p>
            <a:r>
              <a:rPr lang="en-US" sz="1900" b="1" dirty="0">
                <a:solidFill>
                  <a:schemeClr val="tx1"/>
                </a:solidFill>
                <a:latin typeface="+mn-lt"/>
                <a:cs typeface="+mn-cs"/>
              </a:rPr>
              <a:t>The power of facts – </a:t>
            </a:r>
            <a:r>
              <a:rPr lang="en-US" sz="1900" dirty="0">
                <a:solidFill>
                  <a:schemeClr val="tx1"/>
                </a:solidFill>
                <a:latin typeface="+mn-lt"/>
                <a:cs typeface="+mn-cs"/>
              </a:rPr>
              <a:t>only cite what you need</a:t>
            </a:r>
            <a:endParaRPr lang="en-US" sz="1900" b="1" dirty="0">
              <a:solidFill>
                <a:schemeClr val="tx1"/>
              </a:solidFill>
              <a:latin typeface="+mn-lt"/>
              <a:cs typeface="+mn-cs"/>
            </a:endParaRPr>
          </a:p>
          <a:p>
            <a:r>
              <a:rPr lang="en-US" sz="1900" b="1" dirty="0">
                <a:solidFill>
                  <a:schemeClr val="tx1"/>
                </a:solidFill>
                <a:latin typeface="+mn-lt"/>
                <a:cs typeface="+mn-cs"/>
              </a:rPr>
              <a:t>Lead with your own argument, </a:t>
            </a:r>
            <a:r>
              <a:rPr lang="en-US" sz="1900" dirty="0">
                <a:solidFill>
                  <a:schemeClr val="tx1"/>
                </a:solidFill>
                <a:latin typeface="+mn-lt"/>
                <a:cs typeface="+mn-cs"/>
              </a:rPr>
              <a:t>not the other side’s argument</a:t>
            </a:r>
          </a:p>
          <a:p>
            <a:r>
              <a:rPr lang="en-US" sz="1900" dirty="0">
                <a:solidFill>
                  <a:schemeClr val="tx1"/>
                </a:solidFill>
                <a:latin typeface="+mn-lt"/>
                <a:cs typeface="+mn-cs"/>
              </a:rPr>
              <a:t>Quote from cases </a:t>
            </a:r>
            <a:r>
              <a:rPr lang="en-US" sz="1900" b="1" dirty="0">
                <a:solidFill>
                  <a:schemeClr val="tx1"/>
                </a:solidFill>
                <a:latin typeface="+mn-lt"/>
                <a:cs typeface="+mn-cs"/>
              </a:rPr>
              <a:t>explaining the relevance.</a:t>
            </a:r>
            <a:endParaRPr lang="en-US" sz="1900" dirty="0">
              <a:solidFill>
                <a:schemeClr val="tx1"/>
              </a:solidFill>
              <a:latin typeface="+mn-lt"/>
              <a:cs typeface="+mn-cs"/>
            </a:endParaRPr>
          </a:p>
          <a:p>
            <a:r>
              <a:rPr lang="en-US" sz="1900" b="1" dirty="0">
                <a:solidFill>
                  <a:schemeClr val="tx1"/>
                </a:solidFill>
                <a:latin typeface="+mn-lt"/>
                <a:cs typeface="+mn-cs"/>
              </a:rPr>
              <a:t>Perfect grammar, spelling, active/passive voice.</a:t>
            </a:r>
            <a:endParaRPr lang="en-US" sz="1900" dirty="0">
              <a:solidFill>
                <a:schemeClr val="tx1"/>
              </a:solidFill>
              <a:latin typeface="+mn-lt"/>
              <a:cs typeface="+mn-cs"/>
            </a:endParaRPr>
          </a:p>
          <a:p>
            <a:endParaRPr lang="en-US" sz="1900" dirty="0">
              <a:solidFill>
                <a:schemeClr val="tx1"/>
              </a:solidFill>
              <a:latin typeface="+mn-lt"/>
              <a:cs typeface="+mn-cs"/>
            </a:endParaRPr>
          </a:p>
          <a:p>
            <a:endParaRPr lang="en-US" sz="1900" dirty="0">
              <a:solidFill>
                <a:schemeClr val="tx1"/>
              </a:solidFill>
              <a:latin typeface="+mn-lt"/>
              <a:cs typeface="+mn-cs"/>
            </a:endParaRPr>
          </a:p>
        </p:txBody>
      </p:sp>
      <p:sp>
        <p:nvSpPr>
          <p:cNvPr id="3" name="Footer Placeholder 2">
            <a:extLst>
              <a:ext uri="{FF2B5EF4-FFF2-40B4-BE49-F238E27FC236}">
                <a16:creationId xmlns:a16="http://schemas.microsoft.com/office/drawing/2014/main" id="{1A11926C-4CD8-469E-B1E3-B3A946309319}"/>
              </a:ext>
            </a:extLst>
          </p:cNvPr>
          <p:cNvSpPr>
            <a:spLocks noGrp="1"/>
          </p:cNvSpPr>
          <p:nvPr>
            <p:ph type="ftr" sz="quarter" idx="11"/>
          </p:nvPr>
        </p:nvSpPr>
        <p:spPr/>
        <p:txBody>
          <a:bodyPr/>
          <a:lstStyle/>
          <a:p>
            <a:r>
              <a:rPr lang="it-IT" dirty="0">
                <a:solidFill>
                  <a:schemeClr val="tx1"/>
                </a:solidFill>
              </a:rPr>
              <a:t>Bobbie Cheema-Grubb J 26 June 2024</a:t>
            </a:r>
            <a:endParaRPr lang="en-US" dirty="0">
              <a:solidFill>
                <a:schemeClr val="tx1"/>
              </a:solidFill>
            </a:endParaRPr>
          </a:p>
        </p:txBody>
      </p:sp>
    </p:spTree>
    <p:extLst>
      <p:ext uri="{BB962C8B-B14F-4D97-AF65-F5344CB8AC3E}">
        <p14:creationId xmlns:p14="http://schemas.microsoft.com/office/powerpoint/2010/main" val="26678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2A16D9-C23A-4542-ADC2-7D27D9C4B1F9}"/>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dirty="0">
                <a:solidFill>
                  <a:srgbClr val="FFFFFF"/>
                </a:solidFill>
                <a:latin typeface="+mj-lt"/>
                <a:cs typeface="+mj-cs"/>
              </a:rPr>
              <a:t>What do I find most useful in a SA on bad character?</a:t>
            </a:r>
            <a:r>
              <a:rPr lang="en-US" sz="4000" kern="1200" dirty="0">
                <a:solidFill>
                  <a:srgbClr val="FFFFFF"/>
                </a:solidFill>
                <a:latin typeface="+mj-lt"/>
                <a:ea typeface="+mj-ea"/>
                <a:cs typeface="+mj-cs"/>
              </a:rPr>
              <a:t>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D9E4CCC8-BBDB-402C-80F4-8CC31B022CF3}"/>
              </a:ext>
            </a:extLst>
          </p:cNvPr>
          <p:cNvSpPr>
            <a:spLocks noGrp="1"/>
          </p:cNvSpPr>
          <p:nvPr>
            <p:ph idx="1"/>
          </p:nvPr>
        </p:nvSpPr>
        <p:spPr>
          <a:xfrm>
            <a:off x="5221862" y="1719618"/>
            <a:ext cx="5948831" cy="4334629"/>
          </a:xfrm>
        </p:spPr>
        <p:txBody>
          <a:bodyPr vert="horz" lIns="91440" tIns="45720" rIns="91440" bIns="45720" rtlCol="0" anchor="ctr">
            <a:normAutofit/>
          </a:bodyPr>
          <a:lstStyle/>
          <a:p>
            <a:r>
              <a:rPr lang="en-US" sz="2400" b="1" dirty="0">
                <a:solidFill>
                  <a:srgbClr val="FEFFFF"/>
                </a:solidFill>
                <a:latin typeface="+mn-lt"/>
                <a:cs typeface="+mn-cs"/>
              </a:rPr>
              <a:t>A clear introduction telling me what is in issue. </a:t>
            </a:r>
          </a:p>
          <a:p>
            <a:r>
              <a:rPr lang="en-US" sz="2400" b="1" dirty="0">
                <a:solidFill>
                  <a:srgbClr val="FEFFFF"/>
                </a:solidFill>
                <a:latin typeface="+mn-lt"/>
                <a:cs typeface="+mn-cs"/>
              </a:rPr>
              <a:t>Enough about or of the evidence to explain its relevance/prejudice</a:t>
            </a:r>
          </a:p>
          <a:p>
            <a:r>
              <a:rPr lang="en-US" sz="2400" b="1" dirty="0">
                <a:solidFill>
                  <a:srgbClr val="FEFFFF"/>
                </a:solidFill>
                <a:latin typeface="+mn-lt"/>
                <a:cs typeface="+mn-cs"/>
              </a:rPr>
              <a:t>A route to admissibility through a s.101 CJA 2003 gateway/why it doesn’t apply</a:t>
            </a:r>
          </a:p>
          <a:p>
            <a:r>
              <a:rPr lang="en-US" sz="2400" b="1" dirty="0">
                <a:solidFill>
                  <a:srgbClr val="FEFFFF"/>
                </a:solidFill>
                <a:latin typeface="+mn-lt"/>
                <a:cs typeface="+mn-cs"/>
              </a:rPr>
              <a:t>An argument for admission/exclusion</a:t>
            </a:r>
          </a:p>
          <a:p>
            <a:r>
              <a:rPr lang="en-US" sz="2400" b="1" dirty="0">
                <a:solidFill>
                  <a:srgbClr val="FEFFFF"/>
                </a:solidFill>
                <a:latin typeface="+mn-lt"/>
                <a:cs typeface="+mn-cs"/>
              </a:rPr>
              <a:t>Overall, a structure I can use easily in giving a rapid oral or written ruling. </a:t>
            </a:r>
          </a:p>
        </p:txBody>
      </p:sp>
      <p:sp>
        <p:nvSpPr>
          <p:cNvPr id="4" name="Footer Placeholder 3">
            <a:extLst>
              <a:ext uri="{FF2B5EF4-FFF2-40B4-BE49-F238E27FC236}">
                <a16:creationId xmlns:a16="http://schemas.microsoft.com/office/drawing/2014/main" id="{71C5C41F-4B54-487F-BA2D-B490C8706B91}"/>
              </a:ext>
            </a:extLst>
          </p:cNvPr>
          <p:cNvSpPr>
            <a:spLocks noGrp="1"/>
          </p:cNvSpPr>
          <p:nvPr>
            <p:ph type="ftr" sz="quarter" idx="11"/>
          </p:nvPr>
        </p:nvSpPr>
        <p:spPr/>
        <p:txBody>
          <a:bodyPr/>
          <a:lstStyle/>
          <a:p>
            <a:r>
              <a:rPr lang="it-IT" dirty="0">
                <a:solidFill>
                  <a:schemeClr val="tx1"/>
                </a:solidFill>
              </a:rPr>
              <a:t>Bobbie Cheema-Grubb J 26 June 2024</a:t>
            </a:r>
            <a:endParaRPr lang="en-US" dirty="0">
              <a:solidFill>
                <a:schemeClr val="tx1"/>
              </a:solidFill>
            </a:endParaRPr>
          </a:p>
        </p:txBody>
      </p:sp>
    </p:spTree>
    <p:extLst>
      <p:ext uri="{BB962C8B-B14F-4D97-AF65-F5344CB8AC3E}">
        <p14:creationId xmlns:p14="http://schemas.microsoft.com/office/powerpoint/2010/main" val="345596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AC0EA6B-78A7-4F51-A7A0-FB1EFFEAA431}"/>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solidFill>
                  <a:srgbClr val="FFFFFF"/>
                </a:solidFill>
                <a:latin typeface="+mj-lt"/>
                <a:cs typeface="+mj-cs"/>
              </a:rPr>
              <a:t>Application - </a:t>
            </a:r>
            <a:r>
              <a:rPr lang="en-US" sz="4000" kern="1200" dirty="0">
                <a:solidFill>
                  <a:srgbClr val="FFFFFF"/>
                </a:solidFill>
                <a:latin typeface="+mj-lt"/>
                <a:ea typeface="+mj-ea"/>
                <a:cs typeface="+mj-cs"/>
              </a:rPr>
              <a:t>The defendant had a phone in prison with photographs of guns found on it.</a:t>
            </a:r>
          </a:p>
        </p:txBody>
      </p:sp>
      <p:sp>
        <p:nvSpPr>
          <p:cNvPr id="3" name="Content Placeholder 2">
            <a:extLst>
              <a:ext uri="{FF2B5EF4-FFF2-40B4-BE49-F238E27FC236}">
                <a16:creationId xmlns:a16="http://schemas.microsoft.com/office/drawing/2014/main" id="{E124DF7B-636A-4528-A444-711A4C8145E0}"/>
              </a:ext>
            </a:extLst>
          </p:cNvPr>
          <p:cNvSpPr>
            <a:spLocks noGrp="1"/>
          </p:cNvSpPr>
          <p:nvPr>
            <p:ph idx="1"/>
          </p:nvPr>
        </p:nvSpPr>
        <p:spPr>
          <a:xfrm>
            <a:off x="1367624" y="2490436"/>
            <a:ext cx="9708995" cy="3951004"/>
          </a:xfrm>
        </p:spPr>
        <p:txBody>
          <a:bodyPr vert="horz" lIns="91440" tIns="45720" rIns="91440" bIns="45720" rtlCol="0" anchor="ctr">
            <a:normAutofit fontScale="55000" lnSpcReduction="20000"/>
          </a:bodyPr>
          <a:lstStyle/>
          <a:p>
            <a:r>
              <a:rPr lang="en-US" sz="2800" dirty="0">
                <a:solidFill>
                  <a:schemeClr val="tx1"/>
                </a:solidFill>
                <a:latin typeface="+mn-lt"/>
                <a:cs typeface="+mn-cs"/>
              </a:rPr>
              <a:t>The bad character application (4 sides in total) began by giving notice and stating that the application was under s.101(1)(d) CJA 03. </a:t>
            </a:r>
            <a:r>
              <a:rPr lang="en-US" sz="2800">
                <a:solidFill>
                  <a:schemeClr val="tx1"/>
                </a:solidFill>
                <a:latin typeface="+mn-lt"/>
                <a:cs typeface="+mn-cs"/>
              </a:rPr>
              <a:t>The </a:t>
            </a:r>
            <a:r>
              <a:rPr lang="en-US" sz="2800" dirty="0">
                <a:solidFill>
                  <a:schemeClr val="tx1"/>
                </a:solidFill>
                <a:latin typeface="+mn-lt"/>
                <a:cs typeface="+mn-cs"/>
              </a:rPr>
              <a:t>application </a:t>
            </a:r>
            <a:r>
              <a:rPr lang="en-US" sz="2800">
                <a:solidFill>
                  <a:schemeClr val="tx1"/>
                </a:solidFill>
                <a:latin typeface="+mn-lt"/>
                <a:cs typeface="+mn-cs"/>
              </a:rPr>
              <a:t>concerns “compelling </a:t>
            </a:r>
            <a:r>
              <a:rPr lang="en-US" sz="2800" dirty="0">
                <a:solidFill>
                  <a:schemeClr val="tx1"/>
                </a:solidFill>
                <a:latin typeface="+mn-lt"/>
                <a:cs typeface="+mn-cs"/>
              </a:rPr>
              <a:t>evidence of a continuing interest in guns whereas the defence case is that JB recoiled when the gun was handed to him after the shooting and did his best to get away from co-defendants thereafter.”</a:t>
            </a:r>
          </a:p>
          <a:p>
            <a:r>
              <a:rPr lang="en-US" sz="2800" dirty="0">
                <a:solidFill>
                  <a:schemeClr val="tx1"/>
                </a:solidFill>
                <a:latin typeface="+mn-lt"/>
                <a:cs typeface="+mn-cs"/>
              </a:rPr>
              <a:t>The next paragraph described the evidence in a narrative – ‘</a:t>
            </a:r>
            <a:r>
              <a:rPr lang="en-US" sz="2800" i="1" dirty="0">
                <a:solidFill>
                  <a:srgbClr val="FF0000"/>
                </a:solidFill>
                <a:latin typeface="+mn-lt"/>
                <a:cs typeface="+mn-cs"/>
              </a:rPr>
              <a:t>On 9 July 2021 at approx. 6.25 Prison Officers A, B and C were tasked with searching JB’s cell at HMP X. JB was the sole occupant. As the officers entered, he was using a mobile phone KK/1. Extraction of the digital content was served on the defence on 29 January 2022</a:t>
            </a:r>
            <a:r>
              <a:rPr lang="en-US" sz="2800" dirty="0">
                <a:solidFill>
                  <a:srgbClr val="FF0000"/>
                </a:solidFill>
                <a:latin typeface="+mn-lt"/>
                <a:cs typeface="+mn-cs"/>
              </a:rPr>
              <a:t>.  </a:t>
            </a:r>
          </a:p>
          <a:p>
            <a:r>
              <a:rPr lang="en-US" sz="2800" dirty="0">
                <a:solidFill>
                  <a:schemeClr val="tx1"/>
                </a:solidFill>
                <a:latin typeface="+mn-lt"/>
                <a:cs typeface="+mn-cs"/>
              </a:rPr>
              <a:t>Then the prosecution summarised the content and explained the limited parts they wanted to introduce. The relevant part of the defence statement was quoted and in bullet points the ‘matters in issue’ were listed.</a:t>
            </a:r>
          </a:p>
          <a:p>
            <a:r>
              <a:rPr lang="en-US" sz="2800" dirty="0">
                <a:solidFill>
                  <a:schemeClr val="tx1"/>
                </a:solidFill>
                <a:latin typeface="+mn-lt"/>
                <a:cs typeface="+mn-cs"/>
              </a:rPr>
              <a:t>One case was quoted: “</a:t>
            </a:r>
            <a:r>
              <a:rPr lang="en-US" sz="2800" i="1" dirty="0">
                <a:solidFill>
                  <a:srgbClr val="FF0000"/>
                </a:solidFill>
                <a:latin typeface="+mn-lt"/>
                <a:cs typeface="+mn-cs"/>
              </a:rPr>
              <a:t>In </a:t>
            </a:r>
            <a:r>
              <a:rPr lang="en-US" sz="2800" b="1" i="1" dirty="0">
                <a:solidFill>
                  <a:srgbClr val="FF0000"/>
                </a:solidFill>
                <a:latin typeface="+mn-lt"/>
                <a:cs typeface="+mn-cs"/>
              </a:rPr>
              <a:t>Lovell</a:t>
            </a:r>
            <a:r>
              <a:rPr lang="en-US" sz="2800" i="1" dirty="0">
                <a:solidFill>
                  <a:srgbClr val="FF0000"/>
                </a:solidFill>
                <a:latin typeface="+mn-lt"/>
                <a:cs typeface="+mn-cs"/>
              </a:rPr>
              <a:t> [2018] EWCA Crim 19, the value of the bad character evidence sought was not to show propensity but to rebut JB’s professed reluctance to use a firearm…similarly in this case is JB’s asserted ignorance of and antipathy towards firearms and [YY the actual shooter.]</a:t>
            </a:r>
            <a:endParaRPr lang="en-US" sz="2800" i="1" dirty="0">
              <a:solidFill>
                <a:schemeClr val="tx1"/>
              </a:solidFill>
              <a:latin typeface="+mn-lt"/>
              <a:cs typeface="+mn-cs"/>
            </a:endParaRPr>
          </a:p>
          <a:p>
            <a:r>
              <a:rPr lang="en-US" sz="2800" dirty="0">
                <a:solidFill>
                  <a:schemeClr val="tx1"/>
                </a:solidFill>
                <a:latin typeface="+mn-lt"/>
                <a:cs typeface="+mn-cs"/>
              </a:rPr>
              <a:t>Two paragraphs of argument describing how the jury could use this evidence safely and fairly. An Appendix of 10 pages of striking images from the phone showing the firearms.</a:t>
            </a:r>
          </a:p>
        </p:txBody>
      </p:sp>
      <p:sp>
        <p:nvSpPr>
          <p:cNvPr id="4" name="Footer Placeholder 3">
            <a:extLst>
              <a:ext uri="{FF2B5EF4-FFF2-40B4-BE49-F238E27FC236}">
                <a16:creationId xmlns:a16="http://schemas.microsoft.com/office/drawing/2014/main" id="{463D2D9F-A204-430D-8558-9E1D478C3E9A}"/>
              </a:ext>
            </a:extLst>
          </p:cNvPr>
          <p:cNvSpPr>
            <a:spLocks noGrp="1"/>
          </p:cNvSpPr>
          <p:nvPr>
            <p:ph type="ftr" sz="quarter" idx="11"/>
          </p:nvPr>
        </p:nvSpPr>
        <p:spPr/>
        <p:txBody>
          <a:bodyPr/>
          <a:lstStyle/>
          <a:p>
            <a:r>
              <a:rPr lang="it-IT" dirty="0"/>
              <a:t>Bobbie Cheema-Grubb J 26 June 2024</a:t>
            </a:r>
            <a:endParaRPr lang="en-US" dirty="0"/>
          </a:p>
        </p:txBody>
      </p:sp>
    </p:spTree>
    <p:extLst>
      <p:ext uri="{BB962C8B-B14F-4D97-AF65-F5344CB8AC3E}">
        <p14:creationId xmlns:p14="http://schemas.microsoft.com/office/powerpoint/2010/main" val="219050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4F4500393CDE4EA14FA91D6C51E557" ma:contentTypeVersion="14" ma:contentTypeDescription="Create a new document." ma:contentTypeScope="" ma:versionID="58ee7cd100e3cd7922c3e045cad47e68">
  <xsd:schema xmlns:xsd="http://www.w3.org/2001/XMLSchema" xmlns:xs="http://www.w3.org/2001/XMLSchema" xmlns:p="http://schemas.microsoft.com/office/2006/metadata/properties" xmlns:ns3="e8dc4c24-de09-4488-828b-62da62291c77" xmlns:ns4="fff789da-9814-4a7a-ada0-ef1dccdef179" targetNamespace="http://schemas.microsoft.com/office/2006/metadata/properties" ma:root="true" ma:fieldsID="7c9e0f36deede4f045e8688216e5bae4" ns3:_="" ns4:_="">
    <xsd:import namespace="e8dc4c24-de09-4488-828b-62da62291c77"/>
    <xsd:import namespace="fff789da-9814-4a7a-ada0-ef1dccdef17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c4c24-de09-4488-828b-62da62291c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f789da-9814-4a7a-ada0-ef1dccdef17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8DEF3F-2829-4159-9F7D-208764946912}">
  <ds:schemaRefs>
    <ds:schemaRef ds:uri="http://schemas.microsoft.com/sharepoint/v3/contenttype/forms"/>
  </ds:schemaRefs>
</ds:datastoreItem>
</file>

<file path=customXml/itemProps2.xml><?xml version="1.0" encoding="utf-8"?>
<ds:datastoreItem xmlns:ds="http://schemas.openxmlformats.org/officeDocument/2006/customXml" ds:itemID="{97933C3F-D5D9-4F54-840A-94135CBAE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dc4c24-de09-4488-828b-62da62291c77"/>
    <ds:schemaRef ds:uri="fff789da-9814-4a7a-ada0-ef1dccdef1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76CD2E-E039-4092-AC49-5390BB70182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TotalTime>
  <Words>4721</Words>
  <Application>Microsoft Macintosh PowerPoint</Application>
  <PresentationFormat>Widescreen</PresentationFormat>
  <Paragraphs>216</Paragraphs>
  <Slides>35</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ADLaM Display</vt:lpstr>
      <vt:lpstr>Arial</vt:lpstr>
      <vt:lpstr>Arial Black</vt:lpstr>
      <vt:lpstr>Calibri</vt:lpstr>
      <vt:lpstr>Calibri Light</vt:lpstr>
      <vt:lpstr>Georgia</vt:lpstr>
      <vt:lpstr>Nunito Sans</vt:lpstr>
      <vt:lpstr>Segoe UI</vt:lpstr>
      <vt:lpstr>Segoe UI Light</vt:lpstr>
      <vt:lpstr>Segoe UI Semilight</vt:lpstr>
      <vt:lpstr>Times New Roman</vt:lpstr>
      <vt:lpstr>Office Theme</vt:lpstr>
      <vt:lpstr>QuickStarter Theme</vt:lpstr>
      <vt:lpstr>WRITTEN ADVOCACY  Criminal Bar Association  Young Bar  26 June 2024   </vt:lpstr>
      <vt:lpstr> BACK TO BASICS  ‘SIR BRIAN LEVESON STYLE’</vt:lpstr>
      <vt:lpstr> IT IS… PERSUASION </vt:lpstr>
      <vt:lpstr>When do I want to see written advocacy? </vt:lpstr>
      <vt:lpstr>“STOP KEEPING ME INFORMED!” said, no judge, ever.</vt:lpstr>
      <vt:lpstr>How do KC Appointments define a high standard of written advocacy?</vt:lpstr>
      <vt:lpstr>   The 6  most useful  ingredients in a skeleton argument</vt:lpstr>
      <vt:lpstr>What do I find most useful in a SA on bad character? </vt:lpstr>
      <vt:lpstr>Application - The defendant had a phone in prison with photographs of guns found on it.</vt:lpstr>
      <vt:lpstr>The Defence Response</vt:lpstr>
      <vt:lpstr>The Ruling </vt:lpstr>
      <vt:lpstr>The Ruling </vt:lpstr>
      <vt:lpstr> TOP TIPS  </vt:lpstr>
      <vt:lpstr>Justice Robert Jackson USA Solicitor General </vt:lpstr>
      <vt:lpstr>Written advocacy</vt:lpstr>
      <vt:lpstr>Approach to written advocacy</vt:lpstr>
      <vt:lpstr>Stages of preparation</vt:lpstr>
      <vt:lpstr>A practical example</vt:lpstr>
      <vt:lpstr>The Bad Character Notice</vt:lpstr>
      <vt:lpstr>1. The Facts of the misconduct</vt:lpstr>
      <vt:lpstr>1. The facts of misconduct</vt:lpstr>
      <vt:lpstr>2. How to prove the misconduct</vt:lpstr>
      <vt:lpstr>3. Reasons why it is admissible</vt:lpstr>
      <vt:lpstr>3. Reasons why it is admissible</vt:lpstr>
      <vt:lpstr>3. Reasons why it is admissible</vt:lpstr>
      <vt:lpstr>Reasons why it is admissible continued</vt:lpstr>
      <vt:lpstr>The skeleton argument</vt:lpstr>
      <vt:lpstr>Introduction</vt:lpstr>
      <vt:lpstr>The Law</vt:lpstr>
      <vt:lpstr>The Law</vt:lpstr>
      <vt:lpstr>The issue and the law relating to it</vt:lpstr>
      <vt:lpstr>Set out the other relevant authorities and then add the conclusion on the issue</vt:lpstr>
      <vt:lpstr>Address the concern about satellite litigation</vt:lpstr>
      <vt:lpstr>5 top tips for written advocacy</vt:lpstr>
      <vt:lpstr>5 top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MID-TRIAL RULINGS  (&amp; HOW TO MAKE THEM APPEAL PROOF)</dc:title>
  <dc:creator>Cheema-Grubb, Mrs Justice</dc:creator>
  <cp:lastModifiedBy>Aaron Dolan</cp:lastModifiedBy>
  <cp:revision>7</cp:revision>
  <cp:lastPrinted>2020-06-24T14:43:47Z</cp:lastPrinted>
  <dcterms:created xsi:type="dcterms:W3CDTF">2020-06-24T10:16:27Z</dcterms:created>
  <dcterms:modified xsi:type="dcterms:W3CDTF">2024-06-27T09:59:20Z</dcterms:modified>
</cp:coreProperties>
</file>